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6"/>
  </p:notesMasterIdLst>
  <p:handoutMasterIdLst>
    <p:handoutMasterId r:id="rId27"/>
  </p:handoutMasterIdLst>
  <p:sldIdLst>
    <p:sldId id="292" r:id="rId5"/>
    <p:sldId id="273" r:id="rId6"/>
    <p:sldId id="262" r:id="rId7"/>
    <p:sldId id="295" r:id="rId8"/>
    <p:sldId id="300" r:id="rId9"/>
    <p:sldId id="627" r:id="rId10"/>
    <p:sldId id="628" r:id="rId11"/>
    <p:sldId id="304" r:id="rId12"/>
    <p:sldId id="305" r:id="rId13"/>
    <p:sldId id="294" r:id="rId14"/>
    <p:sldId id="296" r:id="rId15"/>
    <p:sldId id="629" r:id="rId16"/>
    <p:sldId id="630" r:id="rId17"/>
    <p:sldId id="301" r:id="rId18"/>
    <p:sldId id="631" r:id="rId19"/>
    <p:sldId id="632" r:id="rId20"/>
    <p:sldId id="633" r:id="rId21"/>
    <p:sldId id="306" r:id="rId22"/>
    <p:sldId id="307" r:id="rId23"/>
    <p:sldId id="308" r:id="rId24"/>
    <p:sldId id="293" r:id="rId2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CCA2C-6F02-4CA5-BB45-0F6DB38A8F06}" v="26" dt="2024-05-09T18:27:26.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38" autoAdjust="0"/>
    <p:restoredTop sz="89157" autoAdjust="0"/>
  </p:normalViewPr>
  <p:slideViewPr>
    <p:cSldViewPr snapToGrid="0">
      <p:cViewPr varScale="1">
        <p:scale>
          <a:sx n="90" d="100"/>
          <a:sy n="90" d="100"/>
        </p:scale>
        <p:origin x="208" y="44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Procedures</c:v>
                </c:pt>
              </c:strCache>
            </c:strRef>
          </c:tx>
          <c:dPt>
            <c:idx val="0"/>
            <c:bubble3D val="0"/>
            <c:spPr>
              <a:solidFill>
                <a:schemeClr val="accent1">
                  <a:shade val="47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146-C643-83EF-9EF2A47C3C5B}"/>
              </c:ext>
            </c:extLst>
          </c:dPt>
          <c:dPt>
            <c:idx val="1"/>
            <c:bubble3D val="0"/>
            <c:spPr>
              <a:solidFill>
                <a:schemeClr val="accent1">
                  <a:shade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146-C643-83EF-9EF2A47C3C5B}"/>
              </c:ext>
            </c:extLst>
          </c:dPt>
          <c:dPt>
            <c:idx val="2"/>
            <c:bubble3D val="0"/>
            <c:spPr>
              <a:solidFill>
                <a:schemeClr val="accent1">
                  <a:shade val="82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146-C643-83EF-9EF2A47C3C5B}"/>
              </c:ext>
            </c:extLst>
          </c:dPt>
          <c:dPt>
            <c:idx val="3"/>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146-C643-83EF-9EF2A47C3C5B}"/>
              </c:ext>
            </c:extLst>
          </c:dPt>
          <c:dPt>
            <c:idx val="4"/>
            <c:bubble3D val="0"/>
            <c:spPr>
              <a:solidFill>
                <a:schemeClr val="accent1">
                  <a:tint val="83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F146-C643-83EF-9EF2A47C3C5B}"/>
              </c:ext>
            </c:extLst>
          </c:dPt>
          <c:dPt>
            <c:idx val="5"/>
            <c:bubble3D val="0"/>
            <c:spPr>
              <a:solidFill>
                <a:schemeClr val="accent1">
                  <a:tint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F146-C643-83EF-9EF2A47C3C5B}"/>
              </c:ext>
            </c:extLst>
          </c:dPt>
          <c:dPt>
            <c:idx val="6"/>
            <c:bubble3D val="0"/>
            <c:spPr>
              <a:solidFill>
                <a:schemeClr val="accent1">
                  <a:tint val="48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F146-C643-83EF-9EF2A47C3C5B}"/>
              </c:ext>
            </c:extLst>
          </c:dPt>
          <c:dPt>
            <c:idx val="7"/>
            <c:bubble3D val="0"/>
            <c:spPr>
              <a:solidFill>
                <a:schemeClr val="accent1">
                  <a:tint val="3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F146-C643-83EF-9EF2A47C3C5B}"/>
              </c:ext>
            </c:extLst>
          </c:dPt>
          <c:dLbls>
            <c:dLbl>
              <c:idx val="0"/>
              <c:layout>
                <c:manualLayout>
                  <c:x val="-2.9087763652917639E-2"/>
                  <c:y val="3.7944835976723981E-3"/>
                </c:manualLayout>
              </c:layout>
              <c:tx>
                <c:rich>
                  <a:bodyPr/>
                  <a:lstStyle/>
                  <a:p>
                    <a:r>
                      <a:rPr lang="en-US" dirty="0"/>
                      <a:t>SG</a:t>
                    </a:r>
                    <a:r>
                      <a:rPr lang="en-US" baseline="0" dirty="0"/>
                      <a:t> 30%</a:t>
                    </a:r>
                  </a:p>
                </c:rich>
              </c:tx>
              <c:dLblPos val="bestFit"/>
              <c:showLegendKey val="1"/>
              <c:showVal val="0"/>
              <c:showCatName val="1"/>
              <c:showSerName val="0"/>
              <c:showPercent val="1"/>
              <c:showBubbleSize val="0"/>
              <c:extLst>
                <c:ext xmlns:c15="http://schemas.microsoft.com/office/drawing/2012/chart" uri="{CE6537A1-D6FC-4f65-9D91-7224C49458BB}">
                  <c15:layout>
                    <c:manualLayout>
                      <c:w val="0.15281148565338887"/>
                      <c:h val="7.3537092122891071E-2"/>
                    </c:manualLayout>
                  </c15:layout>
                  <c15:showDataLabelsRange val="0"/>
                </c:ext>
                <c:ext xmlns:c16="http://schemas.microsoft.com/office/drawing/2014/chart" uri="{C3380CC4-5D6E-409C-BE32-E72D297353CC}">
                  <c16:uniqueId val="{00000001-F146-C643-83EF-9EF2A47C3C5B}"/>
                </c:ext>
              </c:extLst>
            </c:dLbl>
            <c:dLbl>
              <c:idx val="1"/>
              <c:layout>
                <c:manualLayout>
                  <c:x val="-6.4231516685653745E-2"/>
                  <c:y val="-6.5771049026321568E-2"/>
                </c:manualLayout>
              </c:layout>
              <c:tx>
                <c:rich>
                  <a:bodyPr/>
                  <a:lstStyle/>
                  <a:p>
                    <a:fld id="{F0C6381C-E4FC-FC4A-A45D-251DCA2E9CB2}" type="CATEGORYNAME">
                      <a:rPr lang="en-US" smtClean="0"/>
                      <a:pPr/>
                      <a:t>[RUBRIKENNAME]</a:t>
                    </a:fld>
                    <a:r>
                      <a:rPr lang="en-US" dirty="0"/>
                      <a:t> </a:t>
                    </a:r>
                    <a:r>
                      <a:rPr lang="en-US" baseline="0" dirty="0"/>
                      <a:t>15%</a:t>
                    </a:r>
                  </a:p>
                </c:rich>
              </c:tx>
              <c:dLblPos val="bestFit"/>
              <c:showLegendKey val="1"/>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146-C643-83EF-9EF2A47C3C5B}"/>
                </c:ext>
              </c:extLst>
            </c:dLbl>
            <c:dLbl>
              <c:idx val="2"/>
              <c:delete val="1"/>
              <c:extLst>
                <c:ext xmlns:c15="http://schemas.microsoft.com/office/drawing/2012/chart" uri="{CE6537A1-D6FC-4f65-9D91-7224C49458BB}"/>
                <c:ext xmlns:c16="http://schemas.microsoft.com/office/drawing/2014/chart" uri="{C3380CC4-5D6E-409C-BE32-E72D297353CC}">
                  <c16:uniqueId val="{00000005-F146-C643-83EF-9EF2A47C3C5B}"/>
                </c:ext>
              </c:extLst>
            </c:dLbl>
            <c:dLbl>
              <c:idx val="3"/>
              <c:delete val="1"/>
              <c:extLst>
                <c:ext xmlns:c15="http://schemas.microsoft.com/office/drawing/2012/chart" uri="{CE6537A1-D6FC-4f65-9D91-7224C49458BB}"/>
                <c:ext xmlns:c16="http://schemas.microsoft.com/office/drawing/2014/chart" uri="{C3380CC4-5D6E-409C-BE32-E72D297353CC}">
                  <c16:uniqueId val="{00000007-F146-C643-83EF-9EF2A47C3C5B}"/>
                </c:ext>
              </c:extLst>
            </c:dLbl>
            <c:dLbl>
              <c:idx val="4"/>
              <c:layout>
                <c:manualLayout>
                  <c:x val="-2.9165232464304774E-2"/>
                  <c:y val="-9.3597262075919063E-2"/>
                </c:manualLayout>
              </c:layout>
              <c:tx>
                <c:rich>
                  <a:bodyPr/>
                  <a:lstStyle/>
                  <a:p>
                    <a:r>
                      <a:rPr lang="en-US" dirty="0"/>
                      <a:t>OAGB</a:t>
                    </a:r>
                    <a:r>
                      <a:rPr lang="en-US" baseline="0" dirty="0"/>
                      <a:t> 27%</a:t>
                    </a:r>
                  </a:p>
                </c:rich>
              </c:tx>
              <c:dLblPos val="bestFit"/>
              <c:showLegendKey val="1"/>
              <c:showVal val="0"/>
              <c:showCatName val="1"/>
              <c:showSerName val="0"/>
              <c:showPercent val="1"/>
              <c:showBubbleSize val="0"/>
              <c:extLst>
                <c:ext xmlns:c15="http://schemas.microsoft.com/office/drawing/2012/chart" uri="{CE6537A1-D6FC-4f65-9D91-7224C49458BB}">
                  <c15:layout>
                    <c:manualLayout>
                      <c:w val="0.18004471501738498"/>
                      <c:h val="0.11654123956317824"/>
                    </c:manualLayout>
                  </c15:layout>
                  <c15:showDataLabelsRange val="0"/>
                </c:ext>
                <c:ext xmlns:c16="http://schemas.microsoft.com/office/drawing/2014/chart" uri="{C3380CC4-5D6E-409C-BE32-E72D297353CC}">
                  <c16:uniqueId val="{00000009-F146-C643-83EF-9EF2A47C3C5B}"/>
                </c:ext>
              </c:extLst>
            </c:dLbl>
            <c:dLbl>
              <c:idx val="5"/>
              <c:delete val="1"/>
              <c:extLst>
                <c:ext xmlns:c15="http://schemas.microsoft.com/office/drawing/2012/chart" uri="{CE6537A1-D6FC-4f65-9D91-7224C49458BB}"/>
                <c:ext xmlns:c16="http://schemas.microsoft.com/office/drawing/2014/chart" uri="{C3380CC4-5D6E-409C-BE32-E72D297353CC}">
                  <c16:uniqueId val="{0000000B-F146-C643-83EF-9EF2A47C3C5B}"/>
                </c:ext>
              </c:extLst>
            </c:dLbl>
            <c:dLbl>
              <c:idx val="6"/>
              <c:layout>
                <c:manualLayout>
                  <c:x val="9.9665776187360805E-2"/>
                  <c:y val="5.5829358284730811E-2"/>
                </c:manualLayout>
              </c:layout>
              <c:tx>
                <c:rich>
                  <a:bodyPr/>
                  <a:lstStyle/>
                  <a:p>
                    <a:r>
                      <a:rPr lang="en-US" sz="1400" dirty="0"/>
                      <a:t>Revisional Bariatric Surgery </a:t>
                    </a:r>
                    <a:r>
                      <a:rPr lang="en-US" sz="1400" baseline="0" dirty="0"/>
                      <a:t> 23%</a:t>
                    </a:r>
                  </a:p>
                </c:rich>
              </c:tx>
              <c:dLblPos val="bestFit"/>
              <c:showLegendKey val="1"/>
              <c:showVal val="0"/>
              <c:showCatName val="1"/>
              <c:showSerName val="0"/>
              <c:showPercent val="1"/>
              <c:showBubbleSize val="0"/>
              <c:extLst>
                <c:ext xmlns:c15="http://schemas.microsoft.com/office/drawing/2012/chart" uri="{CE6537A1-D6FC-4f65-9D91-7224C49458BB}">
                  <c15:layout>
                    <c:manualLayout>
                      <c:w val="0.31103457556469177"/>
                      <c:h val="0.15921684188342775"/>
                    </c:manualLayout>
                  </c15:layout>
                  <c15:showDataLabelsRange val="0"/>
                </c:ext>
                <c:ext xmlns:c16="http://schemas.microsoft.com/office/drawing/2014/chart" uri="{C3380CC4-5D6E-409C-BE32-E72D297353CC}">
                  <c16:uniqueId val="{0000000D-F146-C643-83EF-9EF2A47C3C5B}"/>
                </c:ext>
              </c:extLst>
            </c:dLbl>
            <c:dLbl>
              <c:idx val="7"/>
              <c:layout>
                <c:manualLayout>
                  <c:x val="-5.3732085519732117E-2"/>
                  <c:y val="3.5415180244942383E-2"/>
                </c:manualLayout>
              </c:layout>
              <c:tx>
                <c:rich>
                  <a:bodyPr/>
                  <a:lstStyle/>
                  <a:p>
                    <a:r>
                      <a:rPr lang="en-US" baseline="0" dirty="0"/>
                      <a:t>Revisional bariatric surgery 30%</a:t>
                    </a:r>
                  </a:p>
                </c:rich>
              </c:tx>
              <c:dLblPos val="bestFit"/>
              <c:showLegendKey val="1"/>
              <c:showVal val="0"/>
              <c:showCatName val="1"/>
              <c:showSerName val="0"/>
              <c:showPercent val="1"/>
              <c:showBubbleSize val="0"/>
              <c:extLst>
                <c:ext xmlns:c15="http://schemas.microsoft.com/office/drawing/2012/chart" uri="{CE6537A1-D6FC-4f65-9D91-7224C49458BB}">
                  <c15:layout>
                    <c:manualLayout>
                      <c:w val="0.30776661550385798"/>
                      <c:h val="0.14689710834455744"/>
                    </c:manualLayout>
                  </c15:layout>
                  <c15:showDataLabelsRange val="0"/>
                </c:ext>
                <c:ext xmlns:c16="http://schemas.microsoft.com/office/drawing/2014/chart" uri="{C3380CC4-5D6E-409C-BE32-E72D297353CC}">
                  <c16:uniqueId val="{0000000F-F146-C643-83EF-9EF2A47C3C5B}"/>
                </c:ext>
              </c:extLst>
            </c:dLbl>
            <c:spPr>
              <a:solidFill>
                <a:schemeClr val="bg1"/>
              </a:solidFill>
              <a:ln>
                <a:noFill/>
              </a:ln>
              <a:effectLst>
                <a:outerShdw blurRad="50800" dist="38100" dir="2700000" algn="tl" rotWithShape="0">
                  <a:prstClr val="black">
                    <a:alpha val="40000"/>
                  </a:prstClr>
                </a:outerShdw>
              </a:effectLst>
            </c:spPr>
            <c:txPr>
              <a:bodyPr rot="0" spcFirstLastPara="1" vertOverflow="clip" horzOverflow="clip" vert="horz" wrap="square" lIns="36576" tIns="18288" rIns="36576" bIns="18288" anchor="ctr" anchorCtr="1">
                <a:spAutoFit/>
              </a:bodyPr>
              <a:lstStyle/>
              <a:p>
                <a:pPr>
                  <a:defRPr sz="2400" b="1" i="0" u="none" strike="noStrike" kern="1200" baseline="0">
                    <a:solidFill>
                      <a:schemeClr val="tx1"/>
                    </a:solidFill>
                    <a:latin typeface="+mn-lt"/>
                    <a:ea typeface="+mn-ea"/>
                    <a:cs typeface="+mn-cs"/>
                  </a:defRPr>
                </a:pPr>
                <a:endParaRPr lang="de-DE"/>
              </a:p>
            </c:txPr>
            <c:dLblPos val="outEnd"/>
            <c:showLegendKey val="1"/>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pattFill prst="pct75">
                    <a:fgClr>
                      <a:schemeClr val="dk1">
                        <a:lumMod val="75000"/>
                        <a:lumOff val="25000"/>
                      </a:schemeClr>
                    </a:fgClr>
                    <a:bgClr>
                      <a:schemeClr val="dk1">
                        <a:lumMod val="65000"/>
                        <a:lumOff val="35000"/>
                      </a:schemeClr>
                    </a:bgClr>
                  </a:pattFill>
                  <a:ln>
                    <a:noFill/>
                  </a:ln>
                </c15:spPr>
              </c:ext>
            </c:extLst>
          </c:dLbls>
          <c:cat>
            <c:strRef>
              <c:f>Sheet1!$A$2:$A$8</c:f>
              <c:strCache>
                <c:ptCount val="7"/>
                <c:pt idx="0">
                  <c:v>LSG</c:v>
                </c:pt>
                <c:pt idx="1">
                  <c:v>RYGB</c:v>
                </c:pt>
                <c:pt idx="2">
                  <c:v>LAGB</c:v>
                </c:pt>
                <c:pt idx="3">
                  <c:v>BPD/DS</c:v>
                </c:pt>
                <c:pt idx="4">
                  <c:v>OAGB</c:v>
                </c:pt>
                <c:pt idx="5">
                  <c:v>Endoscopic </c:v>
                </c:pt>
                <c:pt idx="6">
                  <c:v>Revisions</c:v>
                </c:pt>
              </c:strCache>
            </c:strRef>
          </c:cat>
          <c:val>
            <c:numRef>
              <c:f>Sheet1!$B$2:$B$8</c:f>
              <c:numCache>
                <c:formatCode>General</c:formatCode>
                <c:ptCount val="7"/>
                <c:pt idx="0">
                  <c:v>30</c:v>
                </c:pt>
                <c:pt idx="1">
                  <c:v>15</c:v>
                </c:pt>
                <c:pt idx="2">
                  <c:v>1</c:v>
                </c:pt>
                <c:pt idx="3">
                  <c:v>0</c:v>
                </c:pt>
                <c:pt idx="4">
                  <c:v>27</c:v>
                </c:pt>
                <c:pt idx="5">
                  <c:v>3</c:v>
                </c:pt>
                <c:pt idx="6">
                  <c:v>30</c:v>
                </c:pt>
              </c:numCache>
            </c:numRef>
          </c:val>
          <c:extLst>
            <c:ext xmlns:c16="http://schemas.microsoft.com/office/drawing/2014/chart" uri="{C3380CC4-5D6E-409C-BE32-E72D297353CC}">
              <c16:uniqueId val="{00000010-F146-C643-83EF-9EF2A47C3C5B}"/>
            </c:ext>
          </c:extLst>
        </c:ser>
        <c:dLbls>
          <c:dLblPos val="ctr"/>
          <c:showLegendKey val="0"/>
          <c:showVal val="0"/>
          <c:showCatName val="0"/>
          <c:showSerName val="0"/>
          <c:showPercent val="1"/>
          <c:showBubbleSize val="0"/>
          <c:showLeaderLines val="0"/>
        </c:dLbls>
      </c:pie3DChart>
      <c:spPr>
        <a:noFill/>
        <a:ln w="25400">
          <a:noFill/>
        </a:ln>
        <a:effectLst/>
      </c:spPr>
    </c:plotArea>
    <c:plotVisOnly val="1"/>
    <c:dispBlanksAs val="gap"/>
    <c:showDLblsOverMax val="0"/>
  </c:chart>
  <c:spPr>
    <a:solidFill>
      <a:schemeClr val="bg1">
        <a:alpha val="59000"/>
      </a:schemeClr>
    </a:solidFill>
    <a:ln w="9525" cap="flat" cmpd="sng" algn="ctr">
      <a:solidFill>
        <a:schemeClr val="accent1"/>
      </a:solidFill>
      <a:round/>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0.44708</cdr:y>
    </cdr:from>
    <cdr:to>
      <cdr:x>0.43321</cdr:x>
      <cdr:y>0.55292</cdr:y>
    </cdr:to>
    <cdr:sp macro="" textlink="">
      <cdr:nvSpPr>
        <cdr:cNvPr id="2" name="Rechteck 1">
          <a:extLst xmlns:a="http://schemas.openxmlformats.org/drawingml/2006/main">
            <a:ext uri="{FF2B5EF4-FFF2-40B4-BE49-F238E27FC236}">
              <a16:creationId xmlns:a16="http://schemas.microsoft.com/office/drawing/2014/main" id="{548E6978-BFB8-2C5F-248A-AEE1E148D58B}"/>
            </a:ext>
          </a:extLst>
        </cdr:cNvPr>
        <cdr:cNvSpPr/>
      </cdr:nvSpPr>
      <cdr:spPr>
        <a:xfrm xmlns:a="http://schemas.openxmlformats.org/drawingml/2006/main">
          <a:off x="-490537" y="1634661"/>
          <a:ext cx="3610566" cy="38700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de-DE" sz="1400" b="1" dirty="0">
              <a:solidFill>
                <a:schemeClr val="tx1">
                  <a:lumMod val="85000"/>
                  <a:lumOff val="15000"/>
                </a:schemeClr>
              </a:solidFill>
            </a:rPr>
            <a:t>Endoscopic Bariatric Procedures 5% </a:t>
          </a:r>
          <a:endParaRPr lang="de-DE" b="1" dirty="0"/>
        </a:p>
      </cdr:txBody>
    </cdr:sp>
  </cdr:relSizeAnchor>
  <cdr:relSizeAnchor xmlns:cdr="http://schemas.openxmlformats.org/drawingml/2006/chartDrawing">
    <cdr:from>
      <cdr:x>0.79623</cdr:x>
      <cdr:y>0.89551</cdr:y>
    </cdr:from>
    <cdr:to>
      <cdr:x>1</cdr:x>
      <cdr:y>0.9747</cdr:y>
    </cdr:to>
    <cdr:sp macro="" textlink="">
      <cdr:nvSpPr>
        <cdr:cNvPr id="3" name="Rechteck 2">
          <a:extLst xmlns:a="http://schemas.openxmlformats.org/drawingml/2006/main">
            <a:ext uri="{FF2B5EF4-FFF2-40B4-BE49-F238E27FC236}">
              <a16:creationId xmlns:a16="http://schemas.microsoft.com/office/drawing/2014/main" id="{AA095940-FE15-04C8-A076-2639BDF5894B}"/>
            </a:ext>
          </a:extLst>
        </cdr:cNvPr>
        <cdr:cNvSpPr/>
      </cdr:nvSpPr>
      <cdr:spPr>
        <a:xfrm xmlns:a="http://schemas.openxmlformats.org/drawingml/2006/main">
          <a:off x="8186530" y="4495841"/>
          <a:ext cx="2095027" cy="39756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de-DE" sz="1600" b="1" dirty="0">
              <a:solidFill>
                <a:schemeClr val="tx1">
                  <a:lumMod val="85000"/>
                  <a:lumOff val="15000"/>
                </a:schemeClr>
              </a:solidFill>
            </a:rPr>
            <a:t>n &gt; 2000</a:t>
          </a:r>
          <a:r>
            <a:rPr lang="de-DE" sz="1600" dirty="0"/>
            <a:t>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17/05/24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‹Nr.›</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17/05/24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‹Nr.›</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18</a:t>
            </a:fld>
            <a:endParaRPr lang="it-IT" noProof="0" dirty="0"/>
          </a:p>
        </p:txBody>
      </p:sp>
    </p:spTree>
    <p:extLst>
      <p:ext uri="{BB962C8B-B14F-4D97-AF65-F5344CB8AC3E}">
        <p14:creationId xmlns:p14="http://schemas.microsoft.com/office/powerpoint/2010/main" val="279104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6</a:t>
            </a:fld>
            <a:endParaRPr lang="it-IT" noProof="0" dirty="0"/>
          </a:p>
        </p:txBody>
      </p:sp>
    </p:spTree>
    <p:extLst>
      <p:ext uri="{BB962C8B-B14F-4D97-AF65-F5344CB8AC3E}">
        <p14:creationId xmlns:p14="http://schemas.microsoft.com/office/powerpoint/2010/main" val="55343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7</a:t>
            </a:fld>
            <a:endParaRPr lang="it-IT" noProof="0" dirty="0"/>
          </a:p>
        </p:txBody>
      </p:sp>
    </p:spTree>
    <p:extLst>
      <p:ext uri="{BB962C8B-B14F-4D97-AF65-F5344CB8AC3E}">
        <p14:creationId xmlns:p14="http://schemas.microsoft.com/office/powerpoint/2010/main" val="89659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buFont typeface="Arial" panose="020B0604020202020204" pitchFamily="34" charset="0"/>
              <a:buChar char="•"/>
            </a:pPr>
            <a:r>
              <a:rPr lang="en-US" b="0" i="0" dirty="0">
                <a:solidFill>
                  <a:srgbClr val="0D0D0D"/>
                </a:solidFill>
                <a:effectLst/>
                <a:highlight>
                  <a:srgbClr val="FFFFFF"/>
                </a:highlight>
                <a:latin typeface="Söhne"/>
              </a:rPr>
              <a:t>Weight loss: Reduced adiposity may decrease inflammation and insulin resistance, which are associated with cancer development.</a:t>
            </a:r>
          </a:p>
          <a:p>
            <a:pPr algn="l">
              <a:buFont typeface="Arial" panose="020B0604020202020204" pitchFamily="34" charset="0"/>
              <a:buChar char="•"/>
            </a:pPr>
            <a:r>
              <a:rPr lang="en-US" b="0" i="0" dirty="0">
                <a:solidFill>
                  <a:srgbClr val="0D0D0D"/>
                </a:solidFill>
                <a:effectLst/>
                <a:highlight>
                  <a:srgbClr val="FFFFFF"/>
                </a:highlight>
                <a:latin typeface="Söhne"/>
              </a:rPr>
              <a:t>Metabolic improvements: Better glycemic control and lipid profile post-surgery may contribute to reduced cancer risk.</a:t>
            </a:r>
          </a:p>
          <a:p>
            <a:pPr algn="l"/>
            <a:r>
              <a:rPr lang="en-US" b="0" i="0" dirty="0">
                <a:solidFill>
                  <a:srgbClr val="0D0D0D"/>
                </a:solidFill>
                <a:effectLst/>
                <a:highlight>
                  <a:srgbClr val="FFFFFF"/>
                </a:highlight>
                <a:latin typeface="Söhne"/>
              </a:rPr>
              <a:t>While the reduction in cancer risk after BMS is evident, further research is needed to fully understand the underlying mechanisms. Continued investigation is crucial for optimizing cancer prevention strategies in patients undergoing BMS.</a:t>
            </a:r>
          </a:p>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8</a:t>
            </a:fld>
            <a:endParaRPr lang="it-IT" noProof="0" dirty="0"/>
          </a:p>
        </p:txBody>
      </p:sp>
    </p:spTree>
    <p:extLst>
      <p:ext uri="{BB962C8B-B14F-4D97-AF65-F5344CB8AC3E}">
        <p14:creationId xmlns:p14="http://schemas.microsoft.com/office/powerpoint/2010/main" val="148241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Epidemological</a:t>
            </a:r>
            <a:r>
              <a:rPr lang="de-DE" dirty="0"/>
              <a:t> </a:t>
            </a:r>
            <a:r>
              <a:rPr lang="de-DE" dirty="0" err="1"/>
              <a:t>studies</a:t>
            </a:r>
            <a:r>
              <a:rPr lang="de-DE" dirty="0"/>
              <a:t> </a:t>
            </a:r>
            <a:r>
              <a:rPr lang="de-DE" dirty="0" err="1"/>
              <a:t>have</a:t>
            </a:r>
            <a:r>
              <a:rPr lang="de-DE" dirty="0"/>
              <a:t> </a:t>
            </a:r>
            <a:r>
              <a:rPr lang="de-DE" dirty="0" err="1"/>
              <a:t>identified</a:t>
            </a:r>
            <a:r>
              <a:rPr lang="de-DE" dirty="0"/>
              <a:t> 3 </a:t>
            </a:r>
            <a:r>
              <a:rPr lang="de-DE" dirty="0" err="1"/>
              <a:t>major</a:t>
            </a:r>
            <a:r>
              <a:rPr lang="de-DE" dirty="0"/>
              <a:t> </a:t>
            </a:r>
            <a:r>
              <a:rPr lang="de-DE" dirty="0" err="1"/>
              <a:t>risk</a:t>
            </a:r>
            <a:r>
              <a:rPr lang="de-DE" dirty="0"/>
              <a:t> </a:t>
            </a:r>
            <a:r>
              <a:rPr lang="de-DE" dirty="0" err="1"/>
              <a:t>factos</a:t>
            </a:r>
            <a:r>
              <a:rPr lang="de-DE" dirty="0"/>
              <a:t> – </a:t>
            </a:r>
            <a:r>
              <a:rPr lang="de-DE" dirty="0" err="1"/>
              <a:t>key</a:t>
            </a:r>
            <a:r>
              <a:rPr lang="de-DE" dirty="0"/>
              <a:t> </a:t>
            </a:r>
            <a:r>
              <a:rPr lang="de-DE" dirty="0" err="1"/>
              <a:t>driving</a:t>
            </a:r>
            <a:r>
              <a:rPr lang="de-DE" dirty="0"/>
              <a:t> </a:t>
            </a:r>
            <a:r>
              <a:rPr lang="de-DE" dirty="0" err="1"/>
              <a:t>forces</a:t>
            </a:r>
            <a:r>
              <a:rPr lang="de-DE" dirty="0"/>
              <a:t> </a:t>
            </a:r>
            <a:r>
              <a:rPr lang="de-DE" dirty="0" err="1"/>
              <a:t>for</a:t>
            </a:r>
            <a:r>
              <a:rPr lang="de-DE" dirty="0"/>
              <a:t> </a:t>
            </a:r>
            <a:r>
              <a:rPr lang="de-DE" dirty="0" err="1"/>
              <a:t>this</a:t>
            </a:r>
            <a:r>
              <a:rPr lang="de-DE" dirty="0"/>
              <a:t> </a:t>
            </a:r>
            <a:r>
              <a:rPr lang="de-DE" dirty="0" err="1"/>
              <a:t>cancer</a:t>
            </a:r>
            <a:endParaRPr lang="de-DE" dirty="0"/>
          </a:p>
        </p:txBody>
      </p:sp>
      <p:sp>
        <p:nvSpPr>
          <p:cNvPr id="4" name="Foliennummernplatzhalter 3"/>
          <p:cNvSpPr>
            <a:spLocks noGrp="1"/>
          </p:cNvSpPr>
          <p:nvPr>
            <p:ph type="sldNum" sz="quarter" idx="5"/>
          </p:nvPr>
        </p:nvSpPr>
        <p:spPr/>
        <p:txBody>
          <a:bodyPr/>
          <a:lstStyle/>
          <a:p>
            <a:pPr rtl="0"/>
            <a:fld id="{284ECAD9-32EE-4091-BDA5-6BD15ACC5E58}" type="slidenum">
              <a:rPr lang="it-IT" noProof="0" smtClean="0"/>
              <a:t>13</a:t>
            </a:fld>
            <a:endParaRPr lang="it-IT" noProof="0" dirty="0"/>
          </a:p>
        </p:txBody>
      </p:sp>
    </p:spTree>
    <p:extLst>
      <p:ext uri="{BB962C8B-B14F-4D97-AF65-F5344CB8AC3E}">
        <p14:creationId xmlns:p14="http://schemas.microsoft.com/office/powerpoint/2010/main" val="4266934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Tabella 2 mostra una descrizione dettagliata dei tipi di chirurgia bariatrica e delle sedi anatomiche dei tumori.</a:t>
            </a:r>
          </a:p>
          <a:p>
            <a:r>
              <a:rPr lang="it-IT" dirty="0"/>
              <a:t>Tra i pazienti inclusi, la maggior parte aveva un RYGB come procedura chirurgica bariatrica, seguita da GB e sleeve (rispettivamente, 133 (41,0%) RYGB, 97 (30,0%)GB e 58 (18,0%) SG). </a:t>
            </a:r>
          </a:p>
          <a:p>
            <a:r>
              <a:rPr lang="it-IT" dirty="0"/>
              <a:t>Sono stati riportati 7 casi dopo OAGB-MGB (3 nel residuo gastrico, 4 nell'esofago/</a:t>
            </a:r>
            <a:r>
              <a:rPr lang="it-IT" dirty="0" err="1"/>
              <a:t>gastric</a:t>
            </a:r>
            <a:r>
              <a:rPr lang="it-IT" dirty="0"/>
              <a:t> pouch) </a:t>
            </a:r>
          </a:p>
          <a:p>
            <a:r>
              <a:rPr lang="it-IT" dirty="0"/>
              <a:t>Nello studio di Bevilacqua et </a:t>
            </a:r>
            <a:r>
              <a:rPr lang="it-IT" dirty="0" err="1"/>
              <a:t>al,è</a:t>
            </a:r>
            <a:r>
              <a:rPr lang="it-IT" dirty="0"/>
              <a:t> stato riportato che in un paziente, il tumore è stato trovato durante la procedura chirurgica bariatrica (bendaggio gastrico laparoscopico).</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14</a:t>
            </a:fld>
            <a:endParaRPr lang="it-IT" noProof="0" dirty="0"/>
          </a:p>
        </p:txBody>
      </p:sp>
    </p:spTree>
    <p:extLst>
      <p:ext uri="{BB962C8B-B14F-4D97-AF65-F5344CB8AC3E}">
        <p14:creationId xmlns:p14="http://schemas.microsoft.com/office/powerpoint/2010/main" val="388044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15</a:t>
            </a:fld>
            <a:endParaRPr lang="it-IT" noProof="0" dirty="0"/>
          </a:p>
        </p:txBody>
      </p:sp>
    </p:spTree>
    <p:extLst>
      <p:ext uri="{BB962C8B-B14F-4D97-AF65-F5344CB8AC3E}">
        <p14:creationId xmlns:p14="http://schemas.microsoft.com/office/powerpoint/2010/main" val="351367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16</a:t>
            </a:fld>
            <a:endParaRPr lang="it-IT" noProof="0" dirty="0"/>
          </a:p>
        </p:txBody>
      </p:sp>
    </p:spTree>
    <p:extLst>
      <p:ext uri="{BB962C8B-B14F-4D97-AF65-F5344CB8AC3E}">
        <p14:creationId xmlns:p14="http://schemas.microsoft.com/office/powerpoint/2010/main" val="22757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über 2000 Jahren hat</a:t>
            </a:r>
          </a:p>
        </p:txBody>
      </p:sp>
      <p:sp>
        <p:nvSpPr>
          <p:cNvPr id="4" name="Foliennummernplatzhalter 3"/>
          <p:cNvSpPr>
            <a:spLocks noGrp="1"/>
          </p:cNvSpPr>
          <p:nvPr>
            <p:ph type="sldNum" sz="quarter" idx="5"/>
          </p:nvPr>
        </p:nvSpPr>
        <p:spPr/>
        <p:txBody>
          <a:bodyPr/>
          <a:lstStyle/>
          <a:p>
            <a:fld id="{BE3C5FFE-AE17-3946-BD38-0A9954CD2AA7}" type="slidenum">
              <a:rPr lang="de-DE" smtClean="0"/>
              <a:pPr/>
              <a:t>17</a:t>
            </a:fld>
            <a:endParaRPr lang="de-DE"/>
          </a:p>
        </p:txBody>
      </p:sp>
    </p:spTree>
    <p:extLst>
      <p:ext uri="{BB962C8B-B14F-4D97-AF65-F5344CB8AC3E}">
        <p14:creationId xmlns:p14="http://schemas.microsoft.com/office/powerpoint/2010/main" val="255596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17/05/24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17/05/24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17/05/24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17/05/24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17/05/24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17/05/24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17/05/24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17/05/24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17/05/24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17/05/24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rtl="0"/>
              <a:t>‹Nr.›</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17/05/24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17/05/24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17/05/24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34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ezny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Zástupný symbol pro text 6"/>
          <p:cNvSpPr>
            <a:spLocks noGrp="1"/>
          </p:cNvSpPr>
          <p:nvPr>
            <p:ph type="body" sz="quarter" idx="16" hasCustomPrompt="1"/>
          </p:nvPr>
        </p:nvSpPr>
        <p:spPr>
          <a:xfrm>
            <a:off x="383146" y="959179"/>
            <a:ext cx="11383551" cy="680819"/>
          </a:xfrm>
          <a:prstGeom prst="rect">
            <a:avLst/>
          </a:prstGeom>
        </p:spPr>
        <p:txBody>
          <a:bodyPr lIns="0" tIns="0" rIns="0" bIns="0"/>
          <a:lstStyle>
            <a:lvl1pPr>
              <a:defRPr sz="3200" b="1" baseline="0">
                <a:solidFill>
                  <a:srgbClr val="005CA9"/>
                </a:solidFill>
                <a:latin typeface="Arial" panose="020B0604020202020204" pitchFamily="34" charset="0"/>
                <a:cs typeface="Arial" panose="020B0604020202020204" pitchFamily="34" charset="0"/>
              </a:defRPr>
            </a:lvl1pPr>
          </a:lstStyle>
          <a:p>
            <a:pPr lvl="0"/>
            <a:r>
              <a:rPr lang="cs-CZ" dirty="0" err="1"/>
              <a:t>Headline</a:t>
            </a:r>
            <a:endParaRPr lang="cs-CZ" dirty="0"/>
          </a:p>
        </p:txBody>
      </p:sp>
      <p:sp>
        <p:nvSpPr>
          <p:cNvPr id="18" name="Zástupný symbol pro text 17"/>
          <p:cNvSpPr>
            <a:spLocks noGrp="1"/>
          </p:cNvSpPr>
          <p:nvPr>
            <p:ph type="body" sz="quarter" idx="17" hasCustomPrompt="1"/>
          </p:nvPr>
        </p:nvSpPr>
        <p:spPr>
          <a:xfrm>
            <a:off x="384125" y="1694703"/>
            <a:ext cx="11382572" cy="4760383"/>
          </a:xfrm>
          <a:prstGeom prst="rect">
            <a:avLst/>
          </a:prstGeom>
        </p:spPr>
        <p:txBody>
          <a:bodyPr lIns="0" tIns="0" rIns="0" bIns="0"/>
          <a:lstStyle>
            <a:lvl1pPr>
              <a:defRPr sz="2133" b="1">
                <a:solidFill>
                  <a:schemeClr val="tx1"/>
                </a:solidFill>
                <a:latin typeface="Arial" panose="020B0604020202020204" pitchFamily="34" charset="0"/>
                <a:cs typeface="Arial" panose="020B0604020202020204" pitchFamily="34" charset="0"/>
              </a:defRPr>
            </a:lvl1pPr>
            <a:lvl2pPr marL="243411" indent="-243411">
              <a:buFont typeface="Arial" panose="020B0604020202020204" pitchFamily="34" charset="0"/>
              <a:buChar char="●"/>
              <a:defRPr sz="2133">
                <a:latin typeface="Arial" panose="020B0604020202020204" pitchFamily="34" charset="0"/>
                <a:cs typeface="Arial" panose="020B0604020202020204" pitchFamily="34" charset="0"/>
              </a:defRPr>
            </a:lvl2pPr>
            <a:lvl3pPr marL="489588" indent="-244794">
              <a:buFont typeface="Courier New" panose="02070309020205020404" pitchFamily="49" charset="0"/>
              <a:buChar char="o"/>
              <a:defRPr sz="2133">
                <a:latin typeface="Arial" panose="020B0604020202020204" pitchFamily="34" charset="0"/>
                <a:cs typeface="Arial" panose="020B0604020202020204" pitchFamily="34" charset="0"/>
              </a:defRPr>
            </a:lvl3pPr>
            <a:lvl4pPr marL="719649" indent="-243411">
              <a:defRPr sz="2133">
                <a:latin typeface="Arial" panose="020B0604020202020204" pitchFamily="34" charset="0"/>
                <a:cs typeface="Arial" panose="020B0604020202020204" pitchFamily="34" charset="0"/>
              </a:defRPr>
            </a:lvl4pPr>
            <a:lvl5pPr marL="1079473" indent="-243411">
              <a:defRPr sz="2133">
                <a:latin typeface="Arial" panose="020B0604020202020204" pitchFamily="34" charset="0"/>
                <a:cs typeface="Arial" panose="020B0604020202020204" pitchFamily="34" charset="0"/>
              </a:defRPr>
            </a:lvl5pPr>
          </a:lstStyle>
          <a:p>
            <a:pPr lvl="0"/>
            <a:r>
              <a:rPr lang="en-US" dirty="0"/>
              <a:t>Text</a:t>
            </a:r>
          </a:p>
          <a:p>
            <a:pPr lvl="2"/>
            <a:r>
              <a:rPr lang="cs-CZ" dirty="0"/>
              <a:t>Text</a:t>
            </a:r>
          </a:p>
          <a:p>
            <a:pPr lvl="3"/>
            <a:r>
              <a:rPr lang="cs-CZ" dirty="0"/>
              <a:t>Text</a:t>
            </a:r>
          </a:p>
          <a:p>
            <a:pPr lvl="4"/>
            <a:r>
              <a:rPr lang="cs-CZ" dirty="0"/>
              <a:t>Text</a:t>
            </a:r>
          </a:p>
        </p:txBody>
      </p:sp>
    </p:spTree>
    <p:extLst>
      <p:ext uri="{BB962C8B-B14F-4D97-AF65-F5344CB8AC3E}">
        <p14:creationId xmlns:p14="http://schemas.microsoft.com/office/powerpoint/2010/main" val="231810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17/05/24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17/05/24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17/05/24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17/05/24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17/05/24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17/05/24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‹Nr.›</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17/05/24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rtl="0"/>
              <a:t>‹Nr.›</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20.tiff"/><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image" Target="../media/image20.tiff"/><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7.tiff"/><Relationship Id="rId5" Type="http://schemas.openxmlformats.org/officeDocument/2006/relationships/image" Target="../media/image46.png"/><Relationship Id="rId4" Type="http://schemas.openxmlformats.org/officeDocument/2006/relationships/image" Target="../media/image45.tiff"/></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tiff"/></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hyperlink" Target="https://www.cdc.gov/cancer/datavi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374888" y="758952"/>
            <a:ext cx="5780792" cy="3227514"/>
          </a:xfrm>
        </p:spPr>
        <p:txBody>
          <a:bodyPr>
            <a:noAutofit/>
          </a:bodyPr>
          <a:lstStyle/>
          <a:p>
            <a:r>
              <a:rPr lang="it-IT" sz="4000" dirty="0"/>
              <a:t>Rischio di Carcinoma Esofago-Gastrico </a:t>
            </a:r>
            <a:br>
              <a:rPr lang="it-IT" sz="4000" dirty="0"/>
            </a:br>
            <a:r>
              <a:rPr lang="it-IT" sz="4000" dirty="0"/>
              <a:t>dopo OAGB</a:t>
            </a:r>
          </a:p>
        </p:txBody>
      </p:sp>
      <p:sp>
        <p:nvSpPr>
          <p:cNvPr id="2" name="Rechteck 1">
            <a:extLst>
              <a:ext uri="{FF2B5EF4-FFF2-40B4-BE49-F238E27FC236}">
                <a16:creationId xmlns:a16="http://schemas.microsoft.com/office/drawing/2014/main" id="{913E4798-4167-CC22-C930-C853C8CCAB5E}"/>
              </a:ext>
            </a:extLst>
          </p:cNvPr>
          <p:cNvSpPr/>
          <p:nvPr/>
        </p:nvSpPr>
        <p:spPr>
          <a:xfrm>
            <a:off x="5374888" y="4595095"/>
            <a:ext cx="5780792" cy="1815882"/>
          </a:xfrm>
          <a:prstGeom prst="rect">
            <a:avLst/>
          </a:prstGeom>
        </p:spPr>
        <p:txBody>
          <a:bodyPr wrap="square">
            <a:spAutoFit/>
          </a:bodyPr>
          <a:lstStyle/>
          <a:p>
            <a:pPr defTabSz="457200">
              <a:spcBef>
                <a:spcPct val="50000"/>
              </a:spcBef>
            </a:pPr>
            <a:endParaRPr lang="de-DE" sz="1600" b="1" dirty="0">
              <a:solidFill>
                <a:srgbClr val="002060"/>
              </a:solidFill>
              <a:cs typeface="Arial" charset="0"/>
            </a:endParaRPr>
          </a:p>
          <a:p>
            <a:pPr defTabSz="457200">
              <a:spcBef>
                <a:spcPct val="50000"/>
              </a:spcBef>
            </a:pPr>
            <a:r>
              <a:rPr lang="de-DE" sz="1600" b="1" dirty="0">
                <a:solidFill>
                  <a:srgbClr val="002060"/>
                </a:solidFill>
                <a:cs typeface="Arial" charset="0"/>
              </a:rPr>
              <a:t>PD Dr. med. habil. Sonja Chiappetta</a:t>
            </a:r>
          </a:p>
          <a:p>
            <a:pPr defTabSz="457200">
              <a:spcBef>
                <a:spcPct val="50000"/>
              </a:spcBef>
            </a:pPr>
            <a:r>
              <a:rPr lang="de-DE" sz="1600" b="1" dirty="0">
                <a:solidFill>
                  <a:srgbClr val="002060"/>
                </a:solidFill>
                <a:cs typeface="Arial" charset="0"/>
              </a:rPr>
              <a:t>Head </a:t>
            </a:r>
            <a:r>
              <a:rPr lang="de-DE" sz="1600" b="1" dirty="0" err="1">
                <a:solidFill>
                  <a:srgbClr val="002060"/>
                </a:solidFill>
                <a:cs typeface="Arial" charset="0"/>
              </a:rPr>
              <a:t>of</a:t>
            </a:r>
            <a:r>
              <a:rPr lang="de-DE" sz="1600" b="1" dirty="0">
                <a:solidFill>
                  <a:srgbClr val="002060"/>
                </a:solidFill>
                <a:cs typeface="Arial" charset="0"/>
              </a:rPr>
              <a:t> </a:t>
            </a:r>
            <a:r>
              <a:rPr lang="de-DE" sz="1600" b="1" dirty="0" err="1">
                <a:solidFill>
                  <a:srgbClr val="002060"/>
                </a:solidFill>
                <a:cs typeface="Arial" charset="0"/>
              </a:rPr>
              <a:t>the</a:t>
            </a:r>
            <a:r>
              <a:rPr lang="de-DE" sz="1600" b="1" dirty="0">
                <a:solidFill>
                  <a:srgbClr val="002060"/>
                </a:solidFill>
                <a:cs typeface="Arial" charset="0"/>
              </a:rPr>
              <a:t> Department </a:t>
            </a:r>
            <a:r>
              <a:rPr lang="de-DE" sz="1600" b="1" dirty="0" err="1">
                <a:solidFill>
                  <a:srgbClr val="002060"/>
                </a:solidFill>
                <a:cs typeface="Arial" charset="0"/>
              </a:rPr>
              <a:t>of</a:t>
            </a:r>
            <a:r>
              <a:rPr lang="de-DE" sz="1600" b="1" dirty="0">
                <a:solidFill>
                  <a:srgbClr val="002060"/>
                </a:solidFill>
                <a:cs typeface="Arial" charset="0"/>
              </a:rPr>
              <a:t> General and </a:t>
            </a:r>
            <a:r>
              <a:rPr lang="de-DE" sz="1600" b="1" dirty="0" err="1">
                <a:solidFill>
                  <a:srgbClr val="002060"/>
                </a:solidFill>
                <a:cs typeface="Arial" charset="0"/>
              </a:rPr>
              <a:t>Laparoscopic</a:t>
            </a:r>
            <a:r>
              <a:rPr lang="de-DE" sz="1600" b="1" dirty="0">
                <a:solidFill>
                  <a:srgbClr val="002060"/>
                </a:solidFill>
                <a:cs typeface="Arial" charset="0"/>
              </a:rPr>
              <a:t> </a:t>
            </a:r>
            <a:r>
              <a:rPr lang="de-DE" sz="1600" b="1" dirty="0" err="1">
                <a:solidFill>
                  <a:srgbClr val="002060"/>
                </a:solidFill>
                <a:cs typeface="Arial" charset="0"/>
              </a:rPr>
              <a:t>Surgery</a:t>
            </a:r>
            <a:endParaRPr lang="de-DE" sz="1600" b="1" dirty="0">
              <a:solidFill>
                <a:srgbClr val="002060"/>
              </a:solidFill>
              <a:cs typeface="Arial" charset="0"/>
            </a:endParaRPr>
          </a:p>
          <a:p>
            <a:pPr defTabSz="457200">
              <a:spcBef>
                <a:spcPct val="50000"/>
              </a:spcBef>
            </a:pPr>
            <a:r>
              <a:rPr lang="de-DE" sz="1600" b="1" dirty="0">
                <a:solidFill>
                  <a:srgbClr val="002060"/>
                </a:solidFill>
                <a:cs typeface="Arial" charset="0"/>
              </a:rPr>
              <a:t>Center </a:t>
            </a:r>
            <a:r>
              <a:rPr lang="de-DE" sz="1600" b="1" dirty="0" err="1">
                <a:solidFill>
                  <a:srgbClr val="002060"/>
                </a:solidFill>
                <a:cs typeface="Arial" charset="0"/>
              </a:rPr>
              <a:t>of</a:t>
            </a:r>
            <a:r>
              <a:rPr lang="de-DE" sz="1600" b="1" dirty="0">
                <a:solidFill>
                  <a:srgbClr val="002060"/>
                </a:solidFill>
                <a:cs typeface="Arial" charset="0"/>
              </a:rPr>
              <a:t> Excellence Bariatric and </a:t>
            </a:r>
            <a:r>
              <a:rPr lang="de-DE" sz="1600" b="1" dirty="0" err="1">
                <a:solidFill>
                  <a:srgbClr val="002060"/>
                </a:solidFill>
                <a:cs typeface="Arial" charset="0"/>
              </a:rPr>
              <a:t>Metabolic</a:t>
            </a:r>
            <a:r>
              <a:rPr lang="de-DE" sz="1600" b="1" dirty="0">
                <a:solidFill>
                  <a:srgbClr val="002060"/>
                </a:solidFill>
                <a:cs typeface="Arial" charset="0"/>
              </a:rPr>
              <a:t> </a:t>
            </a:r>
            <a:r>
              <a:rPr lang="de-DE" sz="1600" b="1" dirty="0" err="1">
                <a:solidFill>
                  <a:srgbClr val="002060"/>
                </a:solidFill>
                <a:cs typeface="Arial" charset="0"/>
              </a:rPr>
              <a:t>Surgery</a:t>
            </a:r>
            <a:endParaRPr lang="de-DE" sz="1600" b="1" dirty="0">
              <a:solidFill>
                <a:srgbClr val="002060"/>
              </a:solidFill>
              <a:cs typeface="Arial" charset="0"/>
            </a:endParaRPr>
          </a:p>
          <a:p>
            <a:pPr defTabSz="457200">
              <a:spcBef>
                <a:spcPct val="50000"/>
              </a:spcBef>
            </a:pPr>
            <a:r>
              <a:rPr lang="de-DE" sz="1600" b="1" dirty="0" err="1">
                <a:solidFill>
                  <a:srgbClr val="002060"/>
                </a:solidFill>
                <a:cs typeface="Arial" charset="0"/>
              </a:rPr>
              <a:t>Ospedale</a:t>
            </a:r>
            <a:r>
              <a:rPr lang="de-DE" sz="1600" b="1" dirty="0">
                <a:solidFill>
                  <a:srgbClr val="002060"/>
                </a:solidFill>
                <a:cs typeface="Arial" charset="0"/>
              </a:rPr>
              <a:t> </a:t>
            </a:r>
            <a:r>
              <a:rPr lang="de-DE" sz="1600" b="1" dirty="0" err="1">
                <a:solidFill>
                  <a:srgbClr val="002060"/>
                </a:solidFill>
                <a:cs typeface="Arial" charset="0"/>
              </a:rPr>
              <a:t>Evangelico</a:t>
            </a:r>
            <a:r>
              <a:rPr lang="de-DE" sz="1600" b="1" dirty="0">
                <a:solidFill>
                  <a:srgbClr val="002060"/>
                </a:solidFill>
                <a:cs typeface="Arial" charset="0"/>
              </a:rPr>
              <a:t> </a:t>
            </a:r>
            <a:r>
              <a:rPr lang="de-DE" sz="1600" b="1" dirty="0" err="1">
                <a:solidFill>
                  <a:srgbClr val="002060"/>
                </a:solidFill>
                <a:cs typeface="Arial" charset="0"/>
              </a:rPr>
              <a:t>Betania</a:t>
            </a:r>
            <a:r>
              <a:rPr lang="de-DE" sz="1600" b="1" dirty="0">
                <a:solidFill>
                  <a:srgbClr val="002060"/>
                </a:solidFill>
                <a:cs typeface="Arial" charset="0"/>
              </a:rPr>
              <a:t>, Naples, </a:t>
            </a:r>
            <a:r>
              <a:rPr lang="de-DE" sz="1600" b="1" dirty="0" err="1">
                <a:solidFill>
                  <a:srgbClr val="002060"/>
                </a:solidFill>
                <a:cs typeface="Arial" charset="0"/>
              </a:rPr>
              <a:t>Italy</a:t>
            </a:r>
            <a:endParaRPr lang="de-DE" sz="1600" b="1" dirty="0">
              <a:solidFill>
                <a:srgbClr val="002060"/>
              </a:solidFill>
              <a:cs typeface="Arial" charset="0"/>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0991A4-EAE3-42B0-B26C-CDA51D228D13}"/>
              </a:ext>
            </a:extLst>
          </p:cNvPr>
          <p:cNvPicPr>
            <a:picLocks noChangeAspect="1"/>
          </p:cNvPicPr>
          <p:nvPr/>
        </p:nvPicPr>
        <p:blipFill>
          <a:blip r:embed="rId2"/>
          <a:stretch>
            <a:fillRect/>
          </a:stretch>
        </p:blipFill>
        <p:spPr>
          <a:xfrm>
            <a:off x="0" y="-11288"/>
            <a:ext cx="1363220" cy="869244"/>
          </a:xfrm>
          <a:prstGeom prst="rect">
            <a:avLst/>
          </a:prstGeom>
        </p:spPr>
      </p:pic>
      <p:pic>
        <p:nvPicPr>
          <p:cNvPr id="4" name="Grafik 3">
            <a:extLst>
              <a:ext uri="{FF2B5EF4-FFF2-40B4-BE49-F238E27FC236}">
                <a16:creationId xmlns:a16="http://schemas.microsoft.com/office/drawing/2014/main" id="{E40BD42B-2AE9-9BDA-ABC4-9831005BA481}"/>
              </a:ext>
            </a:extLst>
          </p:cNvPr>
          <p:cNvPicPr>
            <a:picLocks noChangeAspect="1"/>
          </p:cNvPicPr>
          <p:nvPr/>
        </p:nvPicPr>
        <p:blipFill>
          <a:blip r:embed="rId3"/>
          <a:stretch>
            <a:fillRect/>
          </a:stretch>
        </p:blipFill>
        <p:spPr>
          <a:xfrm>
            <a:off x="1363220" y="-11288"/>
            <a:ext cx="5414927" cy="2289894"/>
          </a:xfrm>
          <a:prstGeom prst="rect">
            <a:avLst/>
          </a:prstGeom>
        </p:spPr>
      </p:pic>
      <p:pic>
        <p:nvPicPr>
          <p:cNvPr id="5" name="Grafik 4">
            <a:extLst>
              <a:ext uri="{FF2B5EF4-FFF2-40B4-BE49-F238E27FC236}">
                <a16:creationId xmlns:a16="http://schemas.microsoft.com/office/drawing/2014/main" id="{D31B62B3-B3E2-3484-6D09-C87C835B3990}"/>
              </a:ext>
            </a:extLst>
          </p:cNvPr>
          <p:cNvPicPr>
            <a:picLocks noChangeAspect="1"/>
          </p:cNvPicPr>
          <p:nvPr/>
        </p:nvPicPr>
        <p:blipFill>
          <a:blip r:embed="rId4"/>
          <a:stretch>
            <a:fillRect/>
          </a:stretch>
        </p:blipFill>
        <p:spPr>
          <a:xfrm>
            <a:off x="4936647" y="1133659"/>
            <a:ext cx="1841500" cy="520700"/>
          </a:xfrm>
          <a:prstGeom prst="rect">
            <a:avLst/>
          </a:prstGeom>
        </p:spPr>
      </p:pic>
      <p:sp>
        <p:nvSpPr>
          <p:cNvPr id="6" name="Textfeld 5">
            <a:extLst>
              <a:ext uri="{FF2B5EF4-FFF2-40B4-BE49-F238E27FC236}">
                <a16:creationId xmlns:a16="http://schemas.microsoft.com/office/drawing/2014/main" id="{BB5B51F5-D111-8EA0-5213-453E4CCF52F5}"/>
              </a:ext>
            </a:extLst>
          </p:cNvPr>
          <p:cNvSpPr txBox="1"/>
          <p:nvPr/>
        </p:nvSpPr>
        <p:spPr>
          <a:xfrm>
            <a:off x="79022" y="2278606"/>
            <a:ext cx="4403385" cy="369332"/>
          </a:xfrm>
          <a:prstGeom prst="rect">
            <a:avLst/>
          </a:prstGeom>
          <a:noFill/>
        </p:spPr>
        <p:txBody>
          <a:bodyPr wrap="none" rtlCol="0">
            <a:spAutoFit/>
          </a:bodyPr>
          <a:lstStyle/>
          <a:p>
            <a:r>
              <a:rPr lang="de-DE" dirty="0"/>
              <a:t>n = 205 </a:t>
            </a:r>
            <a:r>
              <a:rPr lang="de-DE" dirty="0" err="1"/>
              <a:t>with</a:t>
            </a:r>
            <a:r>
              <a:rPr lang="de-DE" dirty="0"/>
              <a:t> GERD, </a:t>
            </a:r>
            <a:r>
              <a:rPr lang="de-DE" dirty="0" err="1"/>
              <a:t>n</a:t>
            </a:r>
            <a:r>
              <a:rPr lang="de-DE" dirty="0"/>
              <a:t> = 50 </a:t>
            </a:r>
            <a:r>
              <a:rPr lang="de-DE" dirty="0" err="1"/>
              <a:t>healthy</a:t>
            </a:r>
            <a:r>
              <a:rPr lang="de-DE" dirty="0"/>
              <a:t> </a:t>
            </a:r>
            <a:r>
              <a:rPr lang="de-DE" dirty="0" err="1"/>
              <a:t>volunteers</a:t>
            </a:r>
            <a:endParaRPr lang="de-DE" dirty="0"/>
          </a:p>
        </p:txBody>
      </p:sp>
      <p:pic>
        <p:nvPicPr>
          <p:cNvPr id="9" name="Grafik 8">
            <a:extLst>
              <a:ext uri="{FF2B5EF4-FFF2-40B4-BE49-F238E27FC236}">
                <a16:creationId xmlns:a16="http://schemas.microsoft.com/office/drawing/2014/main" id="{130AAB50-AD8B-2C87-16D3-71F5F05207ED}"/>
              </a:ext>
            </a:extLst>
          </p:cNvPr>
          <p:cNvPicPr>
            <a:picLocks noChangeAspect="1"/>
          </p:cNvPicPr>
          <p:nvPr/>
        </p:nvPicPr>
        <p:blipFill>
          <a:blip r:embed="rId5"/>
          <a:stretch>
            <a:fillRect/>
          </a:stretch>
        </p:blipFill>
        <p:spPr>
          <a:xfrm>
            <a:off x="5034844" y="2275326"/>
            <a:ext cx="7157156" cy="4322638"/>
          </a:xfrm>
          <a:prstGeom prst="rect">
            <a:avLst/>
          </a:prstGeom>
        </p:spPr>
      </p:pic>
      <p:pic>
        <p:nvPicPr>
          <p:cNvPr id="10" name="Grafik 9">
            <a:extLst>
              <a:ext uri="{FF2B5EF4-FFF2-40B4-BE49-F238E27FC236}">
                <a16:creationId xmlns:a16="http://schemas.microsoft.com/office/drawing/2014/main" id="{E0BE5ABF-DC26-6C35-9BBC-84B3A725E1C0}"/>
              </a:ext>
            </a:extLst>
          </p:cNvPr>
          <p:cNvPicPr>
            <a:picLocks noChangeAspect="1"/>
          </p:cNvPicPr>
          <p:nvPr/>
        </p:nvPicPr>
        <p:blipFill>
          <a:blip r:embed="rId6"/>
          <a:stretch>
            <a:fillRect/>
          </a:stretch>
        </p:blipFill>
        <p:spPr>
          <a:xfrm>
            <a:off x="11288" y="3075009"/>
            <a:ext cx="5102578" cy="2131996"/>
          </a:xfrm>
          <a:prstGeom prst="rect">
            <a:avLst/>
          </a:prstGeom>
        </p:spPr>
      </p:pic>
      <p:sp>
        <p:nvSpPr>
          <p:cNvPr id="11" name="Rechteck 10">
            <a:extLst>
              <a:ext uri="{FF2B5EF4-FFF2-40B4-BE49-F238E27FC236}">
                <a16:creationId xmlns:a16="http://schemas.microsoft.com/office/drawing/2014/main" id="{278EC4C8-1F6F-999C-E8D4-6BB47ACA69B1}"/>
              </a:ext>
            </a:extLst>
          </p:cNvPr>
          <p:cNvSpPr/>
          <p:nvPr/>
        </p:nvSpPr>
        <p:spPr>
          <a:xfrm>
            <a:off x="10927644" y="4447822"/>
            <a:ext cx="1095023" cy="224648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65091A38-4294-F3F1-6AA6-D5009F254721}"/>
              </a:ext>
            </a:extLst>
          </p:cNvPr>
          <p:cNvPicPr>
            <a:picLocks noChangeAspect="1"/>
          </p:cNvPicPr>
          <p:nvPr/>
        </p:nvPicPr>
        <p:blipFill>
          <a:blip r:embed="rId7"/>
          <a:stretch>
            <a:fillRect/>
          </a:stretch>
        </p:blipFill>
        <p:spPr>
          <a:xfrm>
            <a:off x="8306613" y="97006"/>
            <a:ext cx="3286478" cy="2176379"/>
          </a:xfrm>
          <a:prstGeom prst="rect">
            <a:avLst/>
          </a:prstGeom>
        </p:spPr>
      </p:pic>
    </p:spTree>
    <p:extLst>
      <p:ext uri="{BB962C8B-B14F-4D97-AF65-F5344CB8AC3E}">
        <p14:creationId xmlns:p14="http://schemas.microsoft.com/office/powerpoint/2010/main" val="174914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9B52D9-8C8F-0EB6-C72A-14D3971FC7AB}"/>
              </a:ext>
            </a:extLst>
          </p:cNvPr>
          <p:cNvPicPr>
            <a:picLocks noChangeAspect="1"/>
          </p:cNvPicPr>
          <p:nvPr/>
        </p:nvPicPr>
        <p:blipFill>
          <a:blip r:embed="rId2"/>
          <a:stretch>
            <a:fillRect/>
          </a:stretch>
        </p:blipFill>
        <p:spPr>
          <a:xfrm>
            <a:off x="10080978" y="33867"/>
            <a:ext cx="2081085" cy="749639"/>
          </a:xfrm>
          <a:prstGeom prst="rect">
            <a:avLst/>
          </a:prstGeom>
        </p:spPr>
      </p:pic>
      <p:pic>
        <p:nvPicPr>
          <p:cNvPr id="3" name="Grafik 2">
            <a:extLst>
              <a:ext uri="{FF2B5EF4-FFF2-40B4-BE49-F238E27FC236}">
                <a16:creationId xmlns:a16="http://schemas.microsoft.com/office/drawing/2014/main" id="{EB0991A4-EAE3-42B0-B26C-CDA51D228D13}"/>
              </a:ext>
            </a:extLst>
          </p:cNvPr>
          <p:cNvPicPr>
            <a:picLocks noChangeAspect="1"/>
          </p:cNvPicPr>
          <p:nvPr/>
        </p:nvPicPr>
        <p:blipFill>
          <a:blip r:embed="rId3"/>
          <a:stretch>
            <a:fillRect/>
          </a:stretch>
        </p:blipFill>
        <p:spPr>
          <a:xfrm>
            <a:off x="0" y="-11288"/>
            <a:ext cx="1363220" cy="869244"/>
          </a:xfrm>
          <a:prstGeom prst="rect">
            <a:avLst/>
          </a:prstGeom>
        </p:spPr>
      </p:pic>
      <p:pic>
        <p:nvPicPr>
          <p:cNvPr id="4" name="Grafik 3">
            <a:extLst>
              <a:ext uri="{FF2B5EF4-FFF2-40B4-BE49-F238E27FC236}">
                <a16:creationId xmlns:a16="http://schemas.microsoft.com/office/drawing/2014/main" id="{6F55C5F7-B359-2748-6601-B4719FDAA35B}"/>
              </a:ext>
            </a:extLst>
          </p:cNvPr>
          <p:cNvPicPr>
            <a:picLocks noChangeAspect="1"/>
          </p:cNvPicPr>
          <p:nvPr/>
        </p:nvPicPr>
        <p:blipFill>
          <a:blip r:embed="rId4"/>
          <a:stretch>
            <a:fillRect/>
          </a:stretch>
        </p:blipFill>
        <p:spPr>
          <a:xfrm>
            <a:off x="1521178" y="133978"/>
            <a:ext cx="6708422" cy="2764859"/>
          </a:xfrm>
          <a:prstGeom prst="rect">
            <a:avLst/>
          </a:prstGeom>
        </p:spPr>
      </p:pic>
      <p:pic>
        <p:nvPicPr>
          <p:cNvPr id="5" name="Grafik 4">
            <a:extLst>
              <a:ext uri="{FF2B5EF4-FFF2-40B4-BE49-F238E27FC236}">
                <a16:creationId xmlns:a16="http://schemas.microsoft.com/office/drawing/2014/main" id="{8E03B6DB-D632-BE7B-783D-BFA9BC435539}"/>
              </a:ext>
            </a:extLst>
          </p:cNvPr>
          <p:cNvPicPr>
            <a:picLocks noChangeAspect="1"/>
          </p:cNvPicPr>
          <p:nvPr/>
        </p:nvPicPr>
        <p:blipFill>
          <a:blip r:embed="rId5"/>
          <a:stretch>
            <a:fillRect/>
          </a:stretch>
        </p:blipFill>
        <p:spPr>
          <a:xfrm>
            <a:off x="6096000" y="116586"/>
            <a:ext cx="2444750" cy="584200"/>
          </a:xfrm>
          <a:prstGeom prst="rect">
            <a:avLst/>
          </a:prstGeom>
        </p:spPr>
      </p:pic>
      <p:pic>
        <p:nvPicPr>
          <p:cNvPr id="6" name="Grafik 5">
            <a:extLst>
              <a:ext uri="{FF2B5EF4-FFF2-40B4-BE49-F238E27FC236}">
                <a16:creationId xmlns:a16="http://schemas.microsoft.com/office/drawing/2014/main" id="{84C7B41D-F7A1-821A-705F-918CCECD8CA8}"/>
              </a:ext>
            </a:extLst>
          </p:cNvPr>
          <p:cNvPicPr>
            <a:picLocks noChangeAspect="1"/>
          </p:cNvPicPr>
          <p:nvPr/>
        </p:nvPicPr>
        <p:blipFill>
          <a:blip r:embed="rId6"/>
          <a:stretch>
            <a:fillRect/>
          </a:stretch>
        </p:blipFill>
        <p:spPr>
          <a:xfrm>
            <a:off x="155223" y="3200865"/>
            <a:ext cx="7772400" cy="3523157"/>
          </a:xfrm>
          <a:prstGeom prst="rect">
            <a:avLst/>
          </a:prstGeom>
        </p:spPr>
      </p:pic>
      <p:pic>
        <p:nvPicPr>
          <p:cNvPr id="7" name="Grafik 6">
            <a:extLst>
              <a:ext uri="{FF2B5EF4-FFF2-40B4-BE49-F238E27FC236}">
                <a16:creationId xmlns:a16="http://schemas.microsoft.com/office/drawing/2014/main" id="{8640A40F-8AC1-56BB-E85A-A18389DBE160}"/>
              </a:ext>
            </a:extLst>
          </p:cNvPr>
          <p:cNvPicPr>
            <a:picLocks noChangeAspect="1"/>
          </p:cNvPicPr>
          <p:nvPr/>
        </p:nvPicPr>
        <p:blipFill>
          <a:blip r:embed="rId7"/>
          <a:stretch>
            <a:fillRect/>
          </a:stretch>
        </p:blipFill>
        <p:spPr>
          <a:xfrm>
            <a:off x="6096000" y="3468340"/>
            <a:ext cx="5366604" cy="1730023"/>
          </a:xfrm>
          <a:prstGeom prst="rect">
            <a:avLst/>
          </a:prstGeom>
        </p:spPr>
      </p:pic>
      <p:sp>
        <p:nvSpPr>
          <p:cNvPr id="9" name="Textfeld 8">
            <a:extLst>
              <a:ext uri="{FF2B5EF4-FFF2-40B4-BE49-F238E27FC236}">
                <a16:creationId xmlns:a16="http://schemas.microsoft.com/office/drawing/2014/main" id="{E356C7F5-19F1-4B59-F0D6-EF3F3B1B798A}"/>
              </a:ext>
            </a:extLst>
          </p:cNvPr>
          <p:cNvSpPr txBox="1"/>
          <p:nvPr/>
        </p:nvSpPr>
        <p:spPr>
          <a:xfrm>
            <a:off x="0" y="2955459"/>
            <a:ext cx="10207977" cy="338554"/>
          </a:xfrm>
          <a:prstGeom prst="rect">
            <a:avLst/>
          </a:prstGeom>
          <a:noFill/>
        </p:spPr>
        <p:txBody>
          <a:bodyPr wrap="square">
            <a:spAutoFit/>
          </a:bodyPr>
          <a:lstStyle/>
          <a:p>
            <a:pPr algn="ctr"/>
            <a:r>
              <a:rPr lang="de-DE" sz="1600" dirty="0" err="1">
                <a:effectLst/>
                <a:latin typeface="ArialMT"/>
              </a:rPr>
              <a:t>Bile</a:t>
            </a:r>
            <a:r>
              <a:rPr lang="de-DE" sz="1600" dirty="0">
                <a:effectLst/>
                <a:latin typeface="ArialMT"/>
              </a:rPr>
              <a:t> </a:t>
            </a:r>
            <a:r>
              <a:rPr lang="de-DE" sz="1600" dirty="0" err="1">
                <a:effectLst/>
                <a:latin typeface="ArialMT"/>
              </a:rPr>
              <a:t>acids</a:t>
            </a:r>
            <a:r>
              <a:rPr lang="de-DE" sz="1600" dirty="0">
                <a:effectLst/>
                <a:latin typeface="ArialMT"/>
              </a:rPr>
              <a:t> </a:t>
            </a:r>
            <a:r>
              <a:rPr lang="de-DE" sz="1600" dirty="0" err="1">
                <a:effectLst/>
                <a:latin typeface="ArialMT"/>
              </a:rPr>
              <a:t>could</a:t>
            </a:r>
            <a:r>
              <a:rPr lang="de-DE" sz="1600" dirty="0">
                <a:effectLst/>
                <a:latin typeface="ArialMT"/>
              </a:rPr>
              <a:t> </a:t>
            </a:r>
            <a:r>
              <a:rPr lang="de-DE" sz="1600" dirty="0" err="1">
                <a:effectLst/>
                <a:latin typeface="ArialMT"/>
              </a:rPr>
              <a:t>be</a:t>
            </a:r>
            <a:r>
              <a:rPr lang="de-DE" sz="1600" dirty="0">
                <a:effectLst/>
                <a:latin typeface="ArialMT"/>
              </a:rPr>
              <a:t> </a:t>
            </a:r>
            <a:r>
              <a:rPr lang="de-DE" sz="1600" dirty="0" err="1">
                <a:effectLst/>
                <a:latin typeface="ArialMT"/>
              </a:rPr>
              <a:t>detected</a:t>
            </a:r>
            <a:r>
              <a:rPr lang="de-DE" sz="1600" dirty="0">
                <a:effectLst/>
                <a:latin typeface="ArialMT"/>
              </a:rPr>
              <a:t> in 58 % </a:t>
            </a:r>
            <a:r>
              <a:rPr lang="de-DE" sz="1600" dirty="0" err="1">
                <a:effectLst/>
                <a:latin typeface="ArialMT"/>
              </a:rPr>
              <a:t>of</a:t>
            </a:r>
            <a:r>
              <a:rPr lang="de-DE" sz="1600" dirty="0">
                <a:effectLst/>
                <a:latin typeface="ArialMT"/>
              </a:rPr>
              <a:t> normal </a:t>
            </a:r>
            <a:r>
              <a:rPr lang="de-DE" sz="1600" dirty="0" err="1">
                <a:effectLst/>
                <a:latin typeface="ArialMT"/>
              </a:rPr>
              <a:t>subjects</a:t>
            </a:r>
            <a:r>
              <a:rPr lang="de-DE" sz="1600" dirty="0">
                <a:effectLst/>
                <a:latin typeface="ArialMT"/>
              </a:rPr>
              <a:t> </a:t>
            </a:r>
            <a:r>
              <a:rPr lang="de-DE" sz="1600" dirty="0">
                <a:latin typeface="ArialMT"/>
              </a:rPr>
              <a:t>(</a:t>
            </a:r>
            <a:r>
              <a:rPr lang="de-DE" sz="1600" dirty="0" err="1">
                <a:latin typeface="ArialMT"/>
              </a:rPr>
              <a:t>n</a:t>
            </a:r>
            <a:r>
              <a:rPr lang="de-DE" sz="1600" dirty="0">
                <a:latin typeface="ArialMT"/>
              </a:rPr>
              <a:t> = 43) </a:t>
            </a:r>
            <a:r>
              <a:rPr lang="de-DE" sz="1600" dirty="0">
                <a:effectLst/>
                <a:latin typeface="ArialMT"/>
              </a:rPr>
              <a:t>and 86% </a:t>
            </a:r>
            <a:r>
              <a:rPr lang="de-DE" sz="1600" dirty="0" err="1">
                <a:effectLst/>
                <a:latin typeface="ArialMT"/>
              </a:rPr>
              <a:t>of</a:t>
            </a:r>
            <a:r>
              <a:rPr lang="de-DE" sz="1600" dirty="0">
                <a:effectLst/>
                <a:latin typeface="ArialMT"/>
              </a:rPr>
              <a:t> </a:t>
            </a:r>
            <a:r>
              <a:rPr lang="de-DE" sz="1600" dirty="0" err="1">
                <a:effectLst/>
                <a:latin typeface="ArialMT"/>
              </a:rPr>
              <a:t>patients</a:t>
            </a:r>
            <a:r>
              <a:rPr lang="de-DE" sz="1600" dirty="0">
                <a:effectLst/>
                <a:latin typeface="ArialMT"/>
              </a:rPr>
              <a:t> (</a:t>
            </a:r>
            <a:r>
              <a:rPr lang="de-DE" sz="1600" dirty="0" err="1">
                <a:effectLst/>
                <a:latin typeface="ArialMT"/>
              </a:rPr>
              <a:t>n</a:t>
            </a:r>
            <a:r>
              <a:rPr lang="de-DE" sz="1600" dirty="0">
                <a:effectLst/>
                <a:latin typeface="ArialMT"/>
              </a:rPr>
              <a:t> = 37)</a:t>
            </a:r>
            <a:r>
              <a:rPr lang="de-DE" sz="1600" dirty="0">
                <a:latin typeface="ArialMT"/>
              </a:rPr>
              <a:t> </a:t>
            </a:r>
            <a:r>
              <a:rPr lang="de-DE" sz="1600" dirty="0">
                <a:effectLst/>
                <a:latin typeface="ArialMT"/>
              </a:rPr>
              <a:t>(p &lt; 0.003). </a:t>
            </a:r>
            <a:endParaRPr lang="de-DE" sz="1600" dirty="0"/>
          </a:p>
        </p:txBody>
      </p:sp>
      <p:sp>
        <p:nvSpPr>
          <p:cNvPr id="12" name="Textfeld 11">
            <a:extLst>
              <a:ext uri="{FF2B5EF4-FFF2-40B4-BE49-F238E27FC236}">
                <a16:creationId xmlns:a16="http://schemas.microsoft.com/office/drawing/2014/main" id="{D6DBC25D-07BE-E6A1-3D2E-0A367BFAD103}"/>
              </a:ext>
            </a:extLst>
          </p:cNvPr>
          <p:cNvSpPr txBox="1"/>
          <p:nvPr/>
        </p:nvSpPr>
        <p:spPr>
          <a:xfrm>
            <a:off x="1987550" y="5632828"/>
            <a:ext cx="2031294" cy="276999"/>
          </a:xfrm>
          <a:prstGeom prst="rect">
            <a:avLst/>
          </a:prstGeom>
          <a:noFill/>
        </p:spPr>
        <p:txBody>
          <a:bodyPr wrap="square">
            <a:spAutoFit/>
          </a:bodyPr>
          <a:lstStyle/>
          <a:p>
            <a:r>
              <a:rPr lang="de-DE" sz="1200" dirty="0">
                <a:effectLst/>
                <a:latin typeface="ArialMT"/>
              </a:rPr>
              <a:t>Glycin </a:t>
            </a:r>
            <a:r>
              <a:rPr lang="de-DE" sz="1200" dirty="0" err="1">
                <a:effectLst/>
                <a:latin typeface="ArialMT"/>
              </a:rPr>
              <a:t>conjugated</a:t>
            </a:r>
            <a:endParaRPr lang="de-DE" sz="1200" dirty="0"/>
          </a:p>
        </p:txBody>
      </p:sp>
      <p:sp>
        <p:nvSpPr>
          <p:cNvPr id="8" name="Abgerundetes Rechteck 7">
            <a:extLst>
              <a:ext uri="{FF2B5EF4-FFF2-40B4-BE49-F238E27FC236}">
                <a16:creationId xmlns:a16="http://schemas.microsoft.com/office/drawing/2014/main" id="{5BDA5C2C-6293-7DFD-D463-3DFF3D46181D}"/>
              </a:ext>
            </a:extLst>
          </p:cNvPr>
          <p:cNvSpPr/>
          <p:nvPr/>
        </p:nvSpPr>
        <p:spPr>
          <a:xfrm>
            <a:off x="3692769" y="1406769"/>
            <a:ext cx="2743200" cy="45720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0681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9B52D9-8C8F-0EB6-C72A-14D3971FC7AB}"/>
              </a:ext>
            </a:extLst>
          </p:cNvPr>
          <p:cNvPicPr>
            <a:picLocks noChangeAspect="1"/>
          </p:cNvPicPr>
          <p:nvPr/>
        </p:nvPicPr>
        <p:blipFill>
          <a:blip r:embed="rId2"/>
          <a:stretch>
            <a:fillRect/>
          </a:stretch>
        </p:blipFill>
        <p:spPr>
          <a:xfrm>
            <a:off x="10080978" y="33867"/>
            <a:ext cx="2081085" cy="749639"/>
          </a:xfrm>
          <a:prstGeom prst="rect">
            <a:avLst/>
          </a:prstGeom>
        </p:spPr>
      </p:pic>
      <p:pic>
        <p:nvPicPr>
          <p:cNvPr id="3" name="Grafik 2">
            <a:extLst>
              <a:ext uri="{FF2B5EF4-FFF2-40B4-BE49-F238E27FC236}">
                <a16:creationId xmlns:a16="http://schemas.microsoft.com/office/drawing/2014/main" id="{EB0991A4-EAE3-42B0-B26C-CDA51D228D13}"/>
              </a:ext>
            </a:extLst>
          </p:cNvPr>
          <p:cNvPicPr>
            <a:picLocks noChangeAspect="1"/>
          </p:cNvPicPr>
          <p:nvPr/>
        </p:nvPicPr>
        <p:blipFill>
          <a:blip r:embed="rId3"/>
          <a:stretch>
            <a:fillRect/>
          </a:stretch>
        </p:blipFill>
        <p:spPr>
          <a:xfrm>
            <a:off x="0" y="-11288"/>
            <a:ext cx="1363220" cy="869244"/>
          </a:xfrm>
          <a:prstGeom prst="rect">
            <a:avLst/>
          </a:prstGeom>
        </p:spPr>
      </p:pic>
      <p:pic>
        <p:nvPicPr>
          <p:cNvPr id="4" name="Grafik 3">
            <a:extLst>
              <a:ext uri="{FF2B5EF4-FFF2-40B4-BE49-F238E27FC236}">
                <a16:creationId xmlns:a16="http://schemas.microsoft.com/office/drawing/2014/main" id="{005B46F7-5C6A-E36D-BBC0-126EDA30DC5B}"/>
              </a:ext>
            </a:extLst>
          </p:cNvPr>
          <p:cNvPicPr>
            <a:picLocks noChangeAspect="1"/>
          </p:cNvPicPr>
          <p:nvPr/>
        </p:nvPicPr>
        <p:blipFill>
          <a:blip r:embed="rId4"/>
          <a:stretch>
            <a:fillRect/>
          </a:stretch>
        </p:blipFill>
        <p:spPr>
          <a:xfrm>
            <a:off x="1600200" y="74451"/>
            <a:ext cx="4870865" cy="3587914"/>
          </a:xfrm>
          <a:prstGeom prst="rect">
            <a:avLst/>
          </a:prstGeom>
        </p:spPr>
      </p:pic>
      <p:sp>
        <p:nvSpPr>
          <p:cNvPr id="5" name="Abgerundetes Rechteck 4">
            <a:extLst>
              <a:ext uri="{FF2B5EF4-FFF2-40B4-BE49-F238E27FC236}">
                <a16:creationId xmlns:a16="http://schemas.microsoft.com/office/drawing/2014/main" id="{A4C2AA19-9FFB-B530-2C50-6ECF07909C95}"/>
              </a:ext>
            </a:extLst>
          </p:cNvPr>
          <p:cNvSpPr/>
          <p:nvPr/>
        </p:nvSpPr>
        <p:spPr>
          <a:xfrm>
            <a:off x="2088445" y="3417711"/>
            <a:ext cx="1546577" cy="194733"/>
          </a:xfrm>
          <a:prstGeom prst="round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914800C1-9F26-1397-07CC-E9093809FA82}"/>
              </a:ext>
            </a:extLst>
          </p:cNvPr>
          <p:cNvPicPr>
            <a:picLocks noChangeAspect="1"/>
          </p:cNvPicPr>
          <p:nvPr/>
        </p:nvPicPr>
        <p:blipFill>
          <a:blip r:embed="rId5"/>
          <a:stretch>
            <a:fillRect/>
          </a:stretch>
        </p:blipFill>
        <p:spPr>
          <a:xfrm>
            <a:off x="8229599" y="2785690"/>
            <a:ext cx="3932463" cy="4060043"/>
          </a:xfrm>
          <a:prstGeom prst="rect">
            <a:avLst/>
          </a:prstGeom>
        </p:spPr>
      </p:pic>
      <p:pic>
        <p:nvPicPr>
          <p:cNvPr id="7" name="Grafik 6">
            <a:extLst>
              <a:ext uri="{FF2B5EF4-FFF2-40B4-BE49-F238E27FC236}">
                <a16:creationId xmlns:a16="http://schemas.microsoft.com/office/drawing/2014/main" id="{60A9DDAB-5D22-8D29-6FB4-BC4F280B1296}"/>
              </a:ext>
            </a:extLst>
          </p:cNvPr>
          <p:cNvPicPr>
            <a:picLocks noChangeAspect="1"/>
          </p:cNvPicPr>
          <p:nvPr/>
        </p:nvPicPr>
        <p:blipFill>
          <a:blip r:embed="rId6"/>
          <a:stretch>
            <a:fillRect/>
          </a:stretch>
        </p:blipFill>
        <p:spPr>
          <a:xfrm>
            <a:off x="400465" y="3816350"/>
            <a:ext cx="6070600" cy="2882900"/>
          </a:xfrm>
          <a:prstGeom prst="rect">
            <a:avLst/>
          </a:prstGeom>
        </p:spPr>
      </p:pic>
      <p:pic>
        <p:nvPicPr>
          <p:cNvPr id="8" name="Grafik 7">
            <a:extLst>
              <a:ext uri="{FF2B5EF4-FFF2-40B4-BE49-F238E27FC236}">
                <a16:creationId xmlns:a16="http://schemas.microsoft.com/office/drawing/2014/main" id="{5FC071C8-FBF6-9646-EFE7-EF09BC93453B}"/>
              </a:ext>
            </a:extLst>
          </p:cNvPr>
          <p:cNvPicPr>
            <a:picLocks noChangeAspect="1"/>
          </p:cNvPicPr>
          <p:nvPr/>
        </p:nvPicPr>
        <p:blipFill>
          <a:blip r:embed="rId7"/>
          <a:stretch>
            <a:fillRect/>
          </a:stretch>
        </p:blipFill>
        <p:spPr>
          <a:xfrm>
            <a:off x="6358176" y="180376"/>
            <a:ext cx="3513176" cy="2634882"/>
          </a:xfrm>
          <a:prstGeom prst="rect">
            <a:avLst/>
          </a:prstGeom>
        </p:spPr>
      </p:pic>
      <p:cxnSp>
        <p:nvCxnSpPr>
          <p:cNvPr id="10" name="Gerade Verbindung 9">
            <a:extLst>
              <a:ext uri="{FF2B5EF4-FFF2-40B4-BE49-F238E27FC236}">
                <a16:creationId xmlns:a16="http://schemas.microsoft.com/office/drawing/2014/main" id="{A2E07BFE-1BF9-FC06-C1B4-83E6D6FC5EDF}"/>
              </a:ext>
            </a:extLst>
          </p:cNvPr>
          <p:cNvCxnSpPr/>
          <p:nvPr/>
        </p:nvCxnSpPr>
        <p:spPr>
          <a:xfrm>
            <a:off x="3849511" y="5429956"/>
            <a:ext cx="2336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0C294F32-5DD4-96C2-C6C5-DAC43E936A56}"/>
              </a:ext>
            </a:extLst>
          </p:cNvPr>
          <p:cNvCxnSpPr>
            <a:cxnSpLocks/>
          </p:cNvCxnSpPr>
          <p:nvPr/>
        </p:nvCxnSpPr>
        <p:spPr>
          <a:xfrm>
            <a:off x="1586088" y="5717825"/>
            <a:ext cx="289560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310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FB43E74-0685-D587-6607-A8527FA9405F}"/>
              </a:ext>
            </a:extLst>
          </p:cNvPr>
          <p:cNvPicPr>
            <a:picLocks noChangeAspect="1"/>
          </p:cNvPicPr>
          <p:nvPr/>
        </p:nvPicPr>
        <p:blipFill>
          <a:blip r:embed="rId3"/>
          <a:stretch>
            <a:fillRect/>
          </a:stretch>
        </p:blipFill>
        <p:spPr>
          <a:xfrm>
            <a:off x="4677508" y="1775906"/>
            <a:ext cx="7162800" cy="4920725"/>
          </a:xfrm>
          <a:prstGeom prst="rect">
            <a:avLst/>
          </a:prstGeom>
        </p:spPr>
      </p:pic>
      <p:pic>
        <p:nvPicPr>
          <p:cNvPr id="12" name="Grafik 11">
            <a:extLst>
              <a:ext uri="{FF2B5EF4-FFF2-40B4-BE49-F238E27FC236}">
                <a16:creationId xmlns:a16="http://schemas.microsoft.com/office/drawing/2014/main" id="{DB2CE6FB-833A-7067-E0A9-92B9A118F53B}"/>
              </a:ext>
            </a:extLst>
          </p:cNvPr>
          <p:cNvPicPr>
            <a:picLocks noChangeAspect="1"/>
          </p:cNvPicPr>
          <p:nvPr/>
        </p:nvPicPr>
        <p:blipFill>
          <a:blip r:embed="rId4"/>
          <a:stretch>
            <a:fillRect/>
          </a:stretch>
        </p:blipFill>
        <p:spPr>
          <a:xfrm>
            <a:off x="0" y="256841"/>
            <a:ext cx="5470899" cy="1591431"/>
          </a:xfrm>
          <a:prstGeom prst="rect">
            <a:avLst/>
          </a:prstGeom>
        </p:spPr>
      </p:pic>
      <p:pic>
        <p:nvPicPr>
          <p:cNvPr id="13" name="Grafik 12">
            <a:extLst>
              <a:ext uri="{FF2B5EF4-FFF2-40B4-BE49-F238E27FC236}">
                <a16:creationId xmlns:a16="http://schemas.microsoft.com/office/drawing/2014/main" id="{3A3D7A15-D264-6ED3-4B0F-7967C4E2AD13}"/>
              </a:ext>
            </a:extLst>
          </p:cNvPr>
          <p:cNvPicPr>
            <a:picLocks noChangeAspect="1"/>
          </p:cNvPicPr>
          <p:nvPr/>
        </p:nvPicPr>
        <p:blipFill>
          <a:blip r:embed="rId5"/>
          <a:stretch>
            <a:fillRect/>
          </a:stretch>
        </p:blipFill>
        <p:spPr>
          <a:xfrm>
            <a:off x="351692" y="2520462"/>
            <a:ext cx="11479938" cy="2490014"/>
          </a:xfrm>
          <a:prstGeom prst="rect">
            <a:avLst/>
          </a:prstGeom>
        </p:spPr>
      </p:pic>
    </p:spTree>
    <p:extLst>
      <p:ext uri="{BB962C8B-B14F-4D97-AF65-F5344CB8AC3E}">
        <p14:creationId xmlns:p14="http://schemas.microsoft.com/office/powerpoint/2010/main" val="228659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F2A809CF-F0CF-8DBB-7135-8D6E846DF0BC}"/>
              </a:ext>
            </a:extLst>
          </p:cNvPr>
          <p:cNvPicPr>
            <a:picLocks noGrp="1" noChangeAspect="1"/>
          </p:cNvPicPr>
          <p:nvPr>
            <p:ph idx="1"/>
          </p:nvPr>
        </p:nvPicPr>
        <p:blipFill>
          <a:blip r:embed="rId3"/>
          <a:stretch>
            <a:fillRect/>
          </a:stretch>
        </p:blipFill>
        <p:spPr>
          <a:xfrm>
            <a:off x="4794400" y="2257907"/>
            <a:ext cx="6812156" cy="1920688"/>
          </a:xfrm>
        </p:spPr>
      </p:pic>
      <p:sp>
        <p:nvSpPr>
          <p:cNvPr id="9" name="CasellaDiTesto 8">
            <a:extLst>
              <a:ext uri="{FF2B5EF4-FFF2-40B4-BE49-F238E27FC236}">
                <a16:creationId xmlns:a16="http://schemas.microsoft.com/office/drawing/2014/main" id="{BF49F652-618D-1B15-F173-57A654B8ADE2}"/>
              </a:ext>
            </a:extLst>
          </p:cNvPr>
          <p:cNvSpPr txBox="1"/>
          <p:nvPr/>
        </p:nvSpPr>
        <p:spPr>
          <a:xfrm>
            <a:off x="347879" y="2895760"/>
            <a:ext cx="3959741" cy="2585323"/>
          </a:xfrm>
          <a:prstGeom prst="rect">
            <a:avLst/>
          </a:prstGeom>
          <a:noFill/>
          <a:ln w="28575">
            <a:solidFill>
              <a:srgbClr val="0070C0"/>
            </a:solidFill>
          </a:ln>
        </p:spPr>
        <p:txBody>
          <a:bodyPr wrap="square">
            <a:spAutoFit/>
          </a:bodyPr>
          <a:lstStyle/>
          <a:p>
            <a:pPr marL="285750" indent="-285750" algn="l">
              <a:buFont typeface="Arial" panose="020B0604020202020204" pitchFamily="34" charset="0"/>
              <a:buChar char="•"/>
            </a:pPr>
            <a:r>
              <a:rPr lang="en-US" b="0" i="0" dirty="0">
                <a:solidFill>
                  <a:srgbClr val="0D0D0D"/>
                </a:solidFill>
                <a:effectLst/>
                <a:highlight>
                  <a:srgbClr val="FFFFFF"/>
                </a:highlight>
                <a:latin typeface="Söhne"/>
              </a:rPr>
              <a:t>The study analyzed 324 cases of esophageal and stomach cancer after bariatric surgery.</a:t>
            </a:r>
          </a:p>
          <a:p>
            <a:pPr algn="l"/>
            <a:endParaRPr lang="en-US" dirty="0">
              <a:solidFill>
                <a:srgbClr val="0D0D0D"/>
              </a:solidFill>
              <a:highlight>
                <a:srgbClr val="FFFFFF"/>
              </a:highlight>
              <a:latin typeface="Söhne"/>
            </a:endParaRPr>
          </a:p>
          <a:p>
            <a:pPr marL="285750" indent="-285750" algn="l">
              <a:buFont typeface="Arial" panose="020B0604020202020204" pitchFamily="34" charset="0"/>
              <a:buChar char="•"/>
            </a:pPr>
            <a:r>
              <a:rPr lang="en-US" dirty="0">
                <a:solidFill>
                  <a:srgbClr val="0D0D0D"/>
                </a:solidFill>
                <a:highlight>
                  <a:srgbClr val="FFFFFF"/>
                </a:highlight>
                <a:latin typeface="Söhne"/>
              </a:rPr>
              <a:t>A</a:t>
            </a:r>
            <a:r>
              <a:rPr lang="en-US" b="0" i="0" dirty="0">
                <a:solidFill>
                  <a:srgbClr val="0D0D0D"/>
                </a:solidFill>
                <a:effectLst/>
                <a:highlight>
                  <a:srgbClr val="FFFFFF"/>
                </a:highlight>
                <a:latin typeface="Söhne"/>
              </a:rPr>
              <a:t> mean time of 5.25 years between surgery and cancer diagnosis</a:t>
            </a:r>
          </a:p>
          <a:p>
            <a:pPr marL="285750" indent="-285750" algn="l">
              <a:buFont typeface="Arial" panose="020B0604020202020204" pitchFamily="34" charset="0"/>
              <a:buChar char="•"/>
            </a:pPr>
            <a:endParaRPr lang="en-US" dirty="0">
              <a:solidFill>
                <a:srgbClr val="0D0D0D"/>
              </a:solidFill>
              <a:highlight>
                <a:srgbClr val="FFFFFF"/>
              </a:highlight>
              <a:latin typeface="Söhne"/>
            </a:endParaRPr>
          </a:p>
          <a:p>
            <a:pPr marL="285750" indent="-285750">
              <a:buFont typeface="Arial" panose="020B0604020202020204" pitchFamily="34" charset="0"/>
              <a:buChar char="•"/>
            </a:pPr>
            <a:r>
              <a:rPr lang="en-US" dirty="0">
                <a:solidFill>
                  <a:srgbClr val="0D0D0D"/>
                </a:solidFill>
                <a:highlight>
                  <a:srgbClr val="FFFFFF"/>
                </a:highlight>
                <a:latin typeface="Söhne"/>
              </a:rPr>
              <a:t>Only 7 cases of cancer are reported after OAGB. </a:t>
            </a:r>
            <a:endParaRPr lang="en-US" b="0" i="0" dirty="0">
              <a:solidFill>
                <a:srgbClr val="0D0D0D"/>
              </a:solidFill>
              <a:effectLst/>
              <a:highlight>
                <a:srgbClr val="FFFFFF"/>
              </a:highlight>
              <a:latin typeface="Söhne"/>
            </a:endParaRPr>
          </a:p>
        </p:txBody>
      </p:sp>
      <p:pic>
        <p:nvPicPr>
          <p:cNvPr id="11" name="Immagine 10">
            <a:extLst>
              <a:ext uri="{FF2B5EF4-FFF2-40B4-BE49-F238E27FC236}">
                <a16:creationId xmlns:a16="http://schemas.microsoft.com/office/drawing/2014/main" id="{87F52788-5AC5-B692-0B1D-02277312910A}"/>
              </a:ext>
            </a:extLst>
          </p:cNvPr>
          <p:cNvPicPr>
            <a:picLocks noChangeAspect="1"/>
          </p:cNvPicPr>
          <p:nvPr/>
        </p:nvPicPr>
        <p:blipFill>
          <a:blip r:embed="rId4"/>
          <a:stretch>
            <a:fillRect/>
          </a:stretch>
        </p:blipFill>
        <p:spPr>
          <a:xfrm>
            <a:off x="5609316" y="4366503"/>
            <a:ext cx="5182323" cy="2229161"/>
          </a:xfrm>
          <a:prstGeom prst="rect">
            <a:avLst/>
          </a:prstGeom>
        </p:spPr>
      </p:pic>
      <p:sp>
        <p:nvSpPr>
          <p:cNvPr id="2" name="Abgerundetes Rechteck 1">
            <a:extLst>
              <a:ext uri="{FF2B5EF4-FFF2-40B4-BE49-F238E27FC236}">
                <a16:creationId xmlns:a16="http://schemas.microsoft.com/office/drawing/2014/main" id="{93EEA7FC-6EC3-B127-3815-09A00B456107}"/>
              </a:ext>
            </a:extLst>
          </p:cNvPr>
          <p:cNvSpPr/>
          <p:nvPr/>
        </p:nvSpPr>
        <p:spPr>
          <a:xfrm>
            <a:off x="8989888" y="2455523"/>
            <a:ext cx="945222" cy="1695236"/>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Abgerundetes Rechteck 2">
            <a:extLst>
              <a:ext uri="{FF2B5EF4-FFF2-40B4-BE49-F238E27FC236}">
                <a16:creationId xmlns:a16="http://schemas.microsoft.com/office/drawing/2014/main" id="{ECA40823-A578-04F1-848E-9FEA8C26ED49}"/>
              </a:ext>
            </a:extLst>
          </p:cNvPr>
          <p:cNvSpPr/>
          <p:nvPr/>
        </p:nvSpPr>
        <p:spPr>
          <a:xfrm>
            <a:off x="4794400" y="3267182"/>
            <a:ext cx="4853034" cy="534256"/>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62E3F03B-E05A-C4AE-39AE-173AA8B8270D}"/>
              </a:ext>
            </a:extLst>
          </p:cNvPr>
          <p:cNvPicPr>
            <a:picLocks noChangeAspect="1"/>
          </p:cNvPicPr>
          <p:nvPr/>
        </p:nvPicPr>
        <p:blipFill>
          <a:blip r:embed="rId5"/>
          <a:stretch>
            <a:fillRect/>
          </a:stretch>
        </p:blipFill>
        <p:spPr>
          <a:xfrm>
            <a:off x="1160454" y="27555"/>
            <a:ext cx="7040023" cy="2230352"/>
          </a:xfrm>
          <a:prstGeom prst="rect">
            <a:avLst/>
          </a:prstGeom>
        </p:spPr>
      </p:pic>
    </p:spTree>
    <p:extLst>
      <p:ext uri="{BB962C8B-B14F-4D97-AF65-F5344CB8AC3E}">
        <p14:creationId xmlns:p14="http://schemas.microsoft.com/office/powerpoint/2010/main" val="293181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4B50053-E308-2209-CAF0-E54B46CEACBC}"/>
              </a:ext>
            </a:extLst>
          </p:cNvPr>
          <p:cNvSpPr txBox="1"/>
          <p:nvPr/>
        </p:nvSpPr>
        <p:spPr>
          <a:xfrm>
            <a:off x="1092200" y="3043050"/>
            <a:ext cx="3068832" cy="2638359"/>
          </a:xfrm>
          <a:prstGeom prst="rect">
            <a:avLst/>
          </a:prstGeom>
        </p:spPr>
        <p:txBody>
          <a:bodyPr vert="horz" lIns="91440" tIns="45720" rIns="91440" bIns="45720" rtlCol="0">
            <a:normAutofit/>
          </a:bodyPr>
          <a:lstStyle/>
          <a:p>
            <a:pPr>
              <a:spcBef>
                <a:spcPts val="1200"/>
              </a:spcBef>
              <a:spcAft>
                <a:spcPts val="200"/>
              </a:spcAft>
              <a:buClr>
                <a:schemeClr val="accent1"/>
              </a:buClr>
              <a:buSzPct val="100000"/>
            </a:pPr>
            <a:endParaRPr lang="it-IT" kern="1200" dirty="0">
              <a:solidFill>
                <a:srgbClr val="FFFFFF"/>
              </a:solidFill>
              <a:latin typeface="+mn-lt"/>
              <a:ea typeface="+mn-ea"/>
              <a:cs typeface="+mn-cs"/>
            </a:endParaRPr>
          </a:p>
        </p:txBody>
      </p:sp>
      <p:sp>
        <p:nvSpPr>
          <p:cNvPr id="9" name="Rettangolo 8">
            <a:extLst>
              <a:ext uri="{FF2B5EF4-FFF2-40B4-BE49-F238E27FC236}">
                <a16:creationId xmlns:a16="http://schemas.microsoft.com/office/drawing/2014/main" id="{6D288330-1533-466D-21AF-5C62984801B8}"/>
              </a:ext>
            </a:extLst>
          </p:cNvPr>
          <p:cNvSpPr/>
          <p:nvPr/>
        </p:nvSpPr>
        <p:spPr>
          <a:xfrm>
            <a:off x="252662" y="6220431"/>
            <a:ext cx="3164305" cy="557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Grafik 5">
            <a:extLst>
              <a:ext uri="{FF2B5EF4-FFF2-40B4-BE49-F238E27FC236}">
                <a16:creationId xmlns:a16="http://schemas.microsoft.com/office/drawing/2014/main" id="{E35CA001-F83A-307E-3639-96880AD66095}"/>
              </a:ext>
            </a:extLst>
          </p:cNvPr>
          <p:cNvPicPr>
            <a:picLocks noChangeAspect="1"/>
          </p:cNvPicPr>
          <p:nvPr/>
        </p:nvPicPr>
        <p:blipFill>
          <a:blip r:embed="rId3"/>
          <a:stretch>
            <a:fillRect/>
          </a:stretch>
        </p:blipFill>
        <p:spPr>
          <a:xfrm>
            <a:off x="60050" y="237538"/>
            <a:ext cx="5427784" cy="3444554"/>
          </a:xfrm>
          <a:prstGeom prst="rect">
            <a:avLst/>
          </a:prstGeom>
        </p:spPr>
      </p:pic>
      <p:sp>
        <p:nvSpPr>
          <p:cNvPr id="7" name="Abgerundetes Rechteck 6">
            <a:extLst>
              <a:ext uri="{FF2B5EF4-FFF2-40B4-BE49-F238E27FC236}">
                <a16:creationId xmlns:a16="http://schemas.microsoft.com/office/drawing/2014/main" id="{2B44C43C-2957-223D-C40E-59A36D40B58F}"/>
              </a:ext>
            </a:extLst>
          </p:cNvPr>
          <p:cNvSpPr/>
          <p:nvPr/>
        </p:nvSpPr>
        <p:spPr>
          <a:xfrm>
            <a:off x="2684585" y="3892062"/>
            <a:ext cx="732382" cy="17584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solidFill>
            </a:endParaRPr>
          </a:p>
        </p:txBody>
      </p:sp>
      <p:pic>
        <p:nvPicPr>
          <p:cNvPr id="10" name="Grafik 9">
            <a:extLst>
              <a:ext uri="{FF2B5EF4-FFF2-40B4-BE49-F238E27FC236}">
                <a16:creationId xmlns:a16="http://schemas.microsoft.com/office/drawing/2014/main" id="{B69BA82F-5AC0-C927-1AB0-F06C77FBBA05}"/>
              </a:ext>
            </a:extLst>
          </p:cNvPr>
          <p:cNvPicPr>
            <a:picLocks noChangeAspect="1"/>
          </p:cNvPicPr>
          <p:nvPr/>
        </p:nvPicPr>
        <p:blipFill>
          <a:blip r:embed="rId4"/>
          <a:stretch>
            <a:fillRect/>
          </a:stretch>
        </p:blipFill>
        <p:spPr>
          <a:xfrm>
            <a:off x="7691142" y="103233"/>
            <a:ext cx="4375218" cy="3964675"/>
          </a:xfrm>
          <a:prstGeom prst="rect">
            <a:avLst/>
          </a:prstGeom>
        </p:spPr>
      </p:pic>
      <p:pic>
        <p:nvPicPr>
          <p:cNvPr id="11" name="Grafik 10">
            <a:extLst>
              <a:ext uri="{FF2B5EF4-FFF2-40B4-BE49-F238E27FC236}">
                <a16:creationId xmlns:a16="http://schemas.microsoft.com/office/drawing/2014/main" id="{020B1784-6EF6-4225-0A76-4A5583EAFFB2}"/>
              </a:ext>
            </a:extLst>
          </p:cNvPr>
          <p:cNvPicPr>
            <a:picLocks noChangeAspect="1"/>
          </p:cNvPicPr>
          <p:nvPr/>
        </p:nvPicPr>
        <p:blipFill>
          <a:blip r:embed="rId5"/>
          <a:stretch>
            <a:fillRect/>
          </a:stretch>
        </p:blipFill>
        <p:spPr>
          <a:xfrm>
            <a:off x="4371244" y="2800677"/>
            <a:ext cx="4553230" cy="3819785"/>
          </a:xfrm>
          <a:prstGeom prst="rect">
            <a:avLst/>
          </a:prstGeom>
        </p:spPr>
      </p:pic>
      <p:sp>
        <p:nvSpPr>
          <p:cNvPr id="12" name="Abgerundetes Rechteck 11">
            <a:extLst>
              <a:ext uri="{FF2B5EF4-FFF2-40B4-BE49-F238E27FC236}">
                <a16:creationId xmlns:a16="http://schemas.microsoft.com/office/drawing/2014/main" id="{C8813C38-8161-59CE-9362-06A2CF8E7439}"/>
              </a:ext>
            </a:extLst>
          </p:cNvPr>
          <p:cNvSpPr/>
          <p:nvPr/>
        </p:nvSpPr>
        <p:spPr>
          <a:xfrm>
            <a:off x="2215662" y="3317631"/>
            <a:ext cx="363415" cy="19929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9441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4B50053-E308-2209-CAF0-E54B46CEACBC}"/>
              </a:ext>
            </a:extLst>
          </p:cNvPr>
          <p:cNvSpPr txBox="1"/>
          <p:nvPr/>
        </p:nvSpPr>
        <p:spPr>
          <a:xfrm>
            <a:off x="1092200" y="3043050"/>
            <a:ext cx="3068832" cy="2638359"/>
          </a:xfrm>
          <a:prstGeom prst="rect">
            <a:avLst/>
          </a:prstGeom>
        </p:spPr>
        <p:txBody>
          <a:bodyPr vert="horz" lIns="91440" tIns="45720" rIns="91440" bIns="45720" rtlCol="0">
            <a:normAutofit/>
          </a:bodyPr>
          <a:lstStyle/>
          <a:p>
            <a:pPr>
              <a:spcBef>
                <a:spcPts val="1200"/>
              </a:spcBef>
              <a:spcAft>
                <a:spcPts val="200"/>
              </a:spcAft>
              <a:buClr>
                <a:schemeClr val="accent1"/>
              </a:buClr>
              <a:buSzPct val="100000"/>
            </a:pPr>
            <a:endParaRPr lang="it-IT" kern="1200" dirty="0">
              <a:solidFill>
                <a:srgbClr val="FFFFFF"/>
              </a:solidFill>
              <a:latin typeface="+mn-lt"/>
              <a:ea typeface="+mn-ea"/>
              <a:cs typeface="+mn-cs"/>
            </a:endParaRPr>
          </a:p>
        </p:txBody>
      </p:sp>
      <p:sp>
        <p:nvSpPr>
          <p:cNvPr id="9" name="Rettangolo 8">
            <a:extLst>
              <a:ext uri="{FF2B5EF4-FFF2-40B4-BE49-F238E27FC236}">
                <a16:creationId xmlns:a16="http://schemas.microsoft.com/office/drawing/2014/main" id="{6D288330-1533-466D-21AF-5C62984801B8}"/>
              </a:ext>
            </a:extLst>
          </p:cNvPr>
          <p:cNvSpPr/>
          <p:nvPr/>
        </p:nvSpPr>
        <p:spPr>
          <a:xfrm>
            <a:off x="252662" y="6220431"/>
            <a:ext cx="3164305" cy="557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Grafik 5">
            <a:extLst>
              <a:ext uri="{FF2B5EF4-FFF2-40B4-BE49-F238E27FC236}">
                <a16:creationId xmlns:a16="http://schemas.microsoft.com/office/drawing/2014/main" id="{F49C7D5A-66ED-84A5-1581-32F6F3E4FD71}"/>
              </a:ext>
            </a:extLst>
          </p:cNvPr>
          <p:cNvPicPr>
            <a:picLocks noChangeAspect="1"/>
          </p:cNvPicPr>
          <p:nvPr/>
        </p:nvPicPr>
        <p:blipFill>
          <a:blip r:embed="rId3"/>
          <a:stretch>
            <a:fillRect/>
          </a:stretch>
        </p:blipFill>
        <p:spPr>
          <a:xfrm>
            <a:off x="123093" y="195172"/>
            <a:ext cx="4976445" cy="2789985"/>
          </a:xfrm>
          <a:prstGeom prst="rect">
            <a:avLst/>
          </a:prstGeom>
        </p:spPr>
      </p:pic>
      <p:pic>
        <p:nvPicPr>
          <p:cNvPr id="7" name="Grafik 6">
            <a:extLst>
              <a:ext uri="{FF2B5EF4-FFF2-40B4-BE49-F238E27FC236}">
                <a16:creationId xmlns:a16="http://schemas.microsoft.com/office/drawing/2014/main" id="{9783309B-A1DF-E749-A0B5-E696369EFF52}"/>
              </a:ext>
            </a:extLst>
          </p:cNvPr>
          <p:cNvPicPr>
            <a:picLocks noChangeAspect="1"/>
          </p:cNvPicPr>
          <p:nvPr/>
        </p:nvPicPr>
        <p:blipFill>
          <a:blip r:embed="rId4"/>
          <a:stretch>
            <a:fillRect/>
          </a:stretch>
        </p:blipFill>
        <p:spPr>
          <a:xfrm>
            <a:off x="1092200" y="4387446"/>
            <a:ext cx="10495887" cy="1098707"/>
          </a:xfrm>
          <a:prstGeom prst="rect">
            <a:avLst/>
          </a:prstGeom>
        </p:spPr>
      </p:pic>
      <p:pic>
        <p:nvPicPr>
          <p:cNvPr id="10" name="Grafik 9">
            <a:extLst>
              <a:ext uri="{FF2B5EF4-FFF2-40B4-BE49-F238E27FC236}">
                <a16:creationId xmlns:a16="http://schemas.microsoft.com/office/drawing/2014/main" id="{A8CABCA9-ADA4-2386-C4EA-5542B8559C75}"/>
              </a:ext>
            </a:extLst>
          </p:cNvPr>
          <p:cNvPicPr>
            <a:picLocks noChangeAspect="1"/>
          </p:cNvPicPr>
          <p:nvPr/>
        </p:nvPicPr>
        <p:blipFill>
          <a:blip r:embed="rId5"/>
          <a:stretch>
            <a:fillRect/>
          </a:stretch>
        </p:blipFill>
        <p:spPr>
          <a:xfrm>
            <a:off x="1092200" y="5580645"/>
            <a:ext cx="10495887" cy="1082183"/>
          </a:xfrm>
          <a:prstGeom prst="rect">
            <a:avLst/>
          </a:prstGeom>
        </p:spPr>
      </p:pic>
      <p:pic>
        <p:nvPicPr>
          <p:cNvPr id="11" name="Grafik 10">
            <a:extLst>
              <a:ext uri="{FF2B5EF4-FFF2-40B4-BE49-F238E27FC236}">
                <a16:creationId xmlns:a16="http://schemas.microsoft.com/office/drawing/2014/main" id="{26ACBDB9-C291-DF08-4DDD-2AD0054B4F7F}"/>
              </a:ext>
            </a:extLst>
          </p:cNvPr>
          <p:cNvPicPr>
            <a:picLocks noChangeAspect="1"/>
          </p:cNvPicPr>
          <p:nvPr/>
        </p:nvPicPr>
        <p:blipFill>
          <a:blip r:embed="rId6"/>
          <a:stretch>
            <a:fillRect/>
          </a:stretch>
        </p:blipFill>
        <p:spPr>
          <a:xfrm>
            <a:off x="1092200" y="3136499"/>
            <a:ext cx="7772400" cy="1193054"/>
          </a:xfrm>
          <a:prstGeom prst="rect">
            <a:avLst/>
          </a:prstGeom>
        </p:spPr>
      </p:pic>
      <p:pic>
        <p:nvPicPr>
          <p:cNvPr id="12" name="Picture 2">
            <a:extLst>
              <a:ext uri="{FF2B5EF4-FFF2-40B4-BE49-F238E27FC236}">
                <a16:creationId xmlns:a16="http://schemas.microsoft.com/office/drawing/2014/main" id="{9E9CBAC2-42F0-8728-0A2D-8BED28E306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9754" y="835936"/>
            <a:ext cx="1088389" cy="1088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cohol icon. Alcoholic drink prohibition sign with cartoon beer gl By  Tartila | TheHungryJPEG">
            <a:extLst>
              <a:ext uri="{FF2B5EF4-FFF2-40B4-BE49-F238E27FC236}">
                <a16:creationId xmlns:a16="http://schemas.microsoft.com/office/drawing/2014/main" id="{991E8FBE-4A50-EDB8-F5DD-EE7A11D9C4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0997" y="822493"/>
            <a:ext cx="1654164" cy="109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54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ABEF0BD-2E80-061D-2284-8EAB7949CC72}"/>
              </a:ext>
            </a:extLst>
          </p:cNvPr>
          <p:cNvPicPr>
            <a:picLocks noChangeAspect="1"/>
          </p:cNvPicPr>
          <p:nvPr/>
        </p:nvPicPr>
        <p:blipFill rotWithShape="1">
          <a:blip r:embed="rId3"/>
          <a:srcRect b="67180"/>
          <a:stretch/>
        </p:blipFill>
        <p:spPr>
          <a:xfrm>
            <a:off x="5964151" y="2659347"/>
            <a:ext cx="5903407" cy="2250831"/>
          </a:xfrm>
          <a:prstGeom prst="rect">
            <a:avLst/>
          </a:prstGeom>
        </p:spPr>
      </p:pic>
      <p:sp>
        <p:nvSpPr>
          <p:cNvPr id="10" name="Abgerundetes Rechteck 9">
            <a:extLst>
              <a:ext uri="{FF2B5EF4-FFF2-40B4-BE49-F238E27FC236}">
                <a16:creationId xmlns:a16="http://schemas.microsoft.com/office/drawing/2014/main" id="{0BE785D2-13E9-F43E-6DED-E9348FCF8B24}"/>
              </a:ext>
            </a:extLst>
          </p:cNvPr>
          <p:cNvSpPr/>
          <p:nvPr/>
        </p:nvSpPr>
        <p:spPr>
          <a:xfrm>
            <a:off x="8370276" y="4330863"/>
            <a:ext cx="2932717" cy="31569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11">
            <a:extLst>
              <a:ext uri="{FF2B5EF4-FFF2-40B4-BE49-F238E27FC236}">
                <a16:creationId xmlns:a16="http://schemas.microsoft.com/office/drawing/2014/main" id="{7376C8D6-E2B6-A683-A53F-05C3CF4C6F87}"/>
              </a:ext>
            </a:extLst>
          </p:cNvPr>
          <p:cNvSpPr/>
          <p:nvPr/>
        </p:nvSpPr>
        <p:spPr>
          <a:xfrm>
            <a:off x="10696601" y="2940631"/>
            <a:ext cx="861888" cy="2649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24B31AF3-0073-100C-1771-6F0F573A2BEA}"/>
              </a:ext>
            </a:extLst>
          </p:cNvPr>
          <p:cNvSpPr/>
          <p:nvPr/>
        </p:nvSpPr>
        <p:spPr>
          <a:xfrm>
            <a:off x="7624138" y="2659347"/>
            <a:ext cx="3889621" cy="28128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Abgerundetes Rechteck 17">
            <a:extLst>
              <a:ext uri="{FF2B5EF4-FFF2-40B4-BE49-F238E27FC236}">
                <a16:creationId xmlns:a16="http://schemas.microsoft.com/office/drawing/2014/main" id="{52B511E4-2792-FE8A-DCF6-BD0FD2D6A1A4}"/>
              </a:ext>
            </a:extLst>
          </p:cNvPr>
          <p:cNvSpPr/>
          <p:nvPr/>
        </p:nvSpPr>
        <p:spPr>
          <a:xfrm>
            <a:off x="6411108" y="3237154"/>
            <a:ext cx="4716437" cy="31569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4C275102-16BF-5B8E-162E-F72455E26F44}"/>
              </a:ext>
            </a:extLst>
          </p:cNvPr>
          <p:cNvPicPr>
            <a:picLocks noChangeAspect="1"/>
          </p:cNvPicPr>
          <p:nvPr/>
        </p:nvPicPr>
        <p:blipFill>
          <a:blip r:embed="rId4"/>
          <a:stretch>
            <a:fillRect/>
          </a:stretch>
        </p:blipFill>
        <p:spPr>
          <a:xfrm>
            <a:off x="6930235" y="357293"/>
            <a:ext cx="2880081" cy="1913047"/>
          </a:xfrm>
          <a:prstGeom prst="rect">
            <a:avLst/>
          </a:prstGeom>
        </p:spPr>
      </p:pic>
      <p:pic>
        <p:nvPicPr>
          <p:cNvPr id="27" name="Grafik 26">
            <a:extLst>
              <a:ext uri="{FF2B5EF4-FFF2-40B4-BE49-F238E27FC236}">
                <a16:creationId xmlns:a16="http://schemas.microsoft.com/office/drawing/2014/main" id="{EB5BF2CC-4E32-1C0D-1804-0F51AAB57BD5}"/>
              </a:ext>
            </a:extLst>
          </p:cNvPr>
          <p:cNvPicPr>
            <a:picLocks noChangeAspect="1"/>
          </p:cNvPicPr>
          <p:nvPr/>
        </p:nvPicPr>
        <p:blipFill>
          <a:blip r:embed="rId5"/>
          <a:stretch>
            <a:fillRect/>
          </a:stretch>
        </p:blipFill>
        <p:spPr>
          <a:xfrm>
            <a:off x="6782194" y="5233937"/>
            <a:ext cx="5211433" cy="1484978"/>
          </a:xfrm>
          <a:prstGeom prst="rect">
            <a:avLst/>
          </a:prstGeom>
          <a:ln w="76200">
            <a:solidFill>
              <a:srgbClr val="C00000"/>
            </a:solidFill>
          </a:ln>
        </p:spPr>
      </p:pic>
      <p:pic>
        <p:nvPicPr>
          <p:cNvPr id="2" name="Grafik 1">
            <a:extLst>
              <a:ext uri="{FF2B5EF4-FFF2-40B4-BE49-F238E27FC236}">
                <a16:creationId xmlns:a16="http://schemas.microsoft.com/office/drawing/2014/main" id="{80F86F2B-A895-1D07-8A96-64D30DCFBF1B}"/>
              </a:ext>
            </a:extLst>
          </p:cNvPr>
          <p:cNvPicPr>
            <a:picLocks noChangeAspect="1"/>
          </p:cNvPicPr>
          <p:nvPr/>
        </p:nvPicPr>
        <p:blipFill>
          <a:blip r:embed="rId6"/>
          <a:stretch>
            <a:fillRect/>
          </a:stretch>
        </p:blipFill>
        <p:spPr>
          <a:xfrm>
            <a:off x="175489" y="773698"/>
            <a:ext cx="5788662" cy="2422309"/>
          </a:xfrm>
          <a:prstGeom prst="rect">
            <a:avLst/>
          </a:prstGeom>
        </p:spPr>
      </p:pic>
      <p:pic>
        <p:nvPicPr>
          <p:cNvPr id="3" name="Grafik 2">
            <a:extLst>
              <a:ext uri="{FF2B5EF4-FFF2-40B4-BE49-F238E27FC236}">
                <a16:creationId xmlns:a16="http://schemas.microsoft.com/office/drawing/2014/main" id="{015E839B-FA47-87CC-E24C-822564D57904}"/>
              </a:ext>
            </a:extLst>
          </p:cNvPr>
          <p:cNvPicPr>
            <a:picLocks noChangeAspect="1"/>
          </p:cNvPicPr>
          <p:nvPr/>
        </p:nvPicPr>
        <p:blipFill>
          <a:blip r:embed="rId7"/>
          <a:stretch>
            <a:fillRect/>
          </a:stretch>
        </p:blipFill>
        <p:spPr>
          <a:xfrm>
            <a:off x="65741" y="3924393"/>
            <a:ext cx="5987215" cy="2250832"/>
          </a:xfrm>
          <a:prstGeom prst="rect">
            <a:avLst/>
          </a:prstGeom>
        </p:spPr>
      </p:pic>
    </p:spTree>
    <p:extLst>
      <p:ext uri="{BB962C8B-B14F-4D97-AF65-F5344CB8AC3E}">
        <p14:creationId xmlns:p14="http://schemas.microsoft.com/office/powerpoint/2010/main" val="1702712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39909C-00E5-41AA-1630-644CFD5E4B0C}"/>
              </a:ext>
            </a:extLst>
          </p:cNvPr>
          <p:cNvSpPr>
            <a:spLocks noGrp="1"/>
          </p:cNvSpPr>
          <p:nvPr>
            <p:ph type="title"/>
          </p:nvPr>
        </p:nvSpPr>
        <p:spPr>
          <a:xfrm>
            <a:off x="1092200" y="786383"/>
            <a:ext cx="3068833" cy="2093975"/>
          </a:xfrm>
        </p:spPr>
        <p:txBody>
          <a:bodyPr vert="horz" lIns="91440" tIns="45720" rIns="91440" bIns="45720" rtlCol="0" anchor="b">
            <a:normAutofit/>
          </a:bodyPr>
          <a:lstStyle/>
          <a:p>
            <a:r>
              <a:rPr lang="it-IT" b="1" i="0" dirty="0">
                <a:solidFill>
                  <a:srgbClr val="FFC000"/>
                </a:solidFill>
                <a:effectLst/>
                <a:latin typeface="Söhne"/>
              </a:rPr>
              <a:t>IFSO</a:t>
            </a:r>
            <a:r>
              <a:rPr lang="it-IT" b="1" i="0" dirty="0">
                <a:solidFill>
                  <a:srgbClr val="0D0D0D"/>
                </a:solidFill>
                <a:effectLst/>
                <a:latin typeface="Söhne"/>
              </a:rPr>
              <a:t> </a:t>
            </a:r>
            <a:r>
              <a:rPr lang="it-IT" b="0" i="0" kern="1200" spc="-50" baseline="0" dirty="0">
                <a:effectLst/>
                <a:latin typeface="+mn-lt"/>
                <a:ea typeface="+mj-ea"/>
                <a:cs typeface="+mj-cs"/>
              </a:rPr>
              <a:t>Risk Management and </a:t>
            </a:r>
            <a:r>
              <a:rPr lang="it-IT" b="0" i="0" kern="1200" spc="-50" baseline="0" dirty="0" err="1">
                <a:effectLst/>
                <a:latin typeface="+mn-lt"/>
                <a:ea typeface="+mj-ea"/>
                <a:cs typeface="+mj-cs"/>
              </a:rPr>
              <a:t>Prevention</a:t>
            </a:r>
            <a:br>
              <a:rPr lang="it-IT" b="0" i="0" kern="1200" spc="-50" baseline="0" dirty="0">
                <a:effectLst/>
                <a:latin typeface="+mn-lt"/>
                <a:ea typeface="+mj-ea"/>
                <a:cs typeface="+mj-cs"/>
              </a:rPr>
            </a:br>
            <a:endParaRPr lang="it-IT" b="0" kern="1200" spc="-50" baseline="0" dirty="0">
              <a:latin typeface="+mn-lt"/>
              <a:ea typeface="+mj-ea"/>
              <a:cs typeface="+mj-cs"/>
            </a:endParaRPr>
          </a:p>
        </p:txBody>
      </p:sp>
      <p:pic>
        <p:nvPicPr>
          <p:cNvPr id="2050" name="Picture 2">
            <a:extLst>
              <a:ext uri="{FF2B5EF4-FFF2-40B4-BE49-F238E27FC236}">
                <a16:creationId xmlns:a16="http://schemas.microsoft.com/office/drawing/2014/main" id="{CAD8847E-DFB4-C131-08F6-41457AF5CB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9406" y="1103971"/>
            <a:ext cx="7401195" cy="3885627"/>
          </a:xfrm>
          <a:prstGeom prst="rect">
            <a:avLst/>
          </a:prstGeom>
          <a:solidFill>
            <a:srgbClr val="FFFFFF"/>
          </a:solidFill>
        </p:spPr>
      </p:pic>
      <p:sp>
        <p:nvSpPr>
          <p:cNvPr id="4" name="CasellaDiTesto 3">
            <a:extLst>
              <a:ext uri="{FF2B5EF4-FFF2-40B4-BE49-F238E27FC236}">
                <a16:creationId xmlns:a16="http://schemas.microsoft.com/office/drawing/2014/main" id="{E4B50053-E308-2209-CAF0-E54B46CEACBC}"/>
              </a:ext>
            </a:extLst>
          </p:cNvPr>
          <p:cNvSpPr txBox="1"/>
          <p:nvPr/>
        </p:nvSpPr>
        <p:spPr>
          <a:xfrm>
            <a:off x="1092200" y="3043050"/>
            <a:ext cx="3068832" cy="2638359"/>
          </a:xfrm>
          <a:prstGeom prst="rect">
            <a:avLst/>
          </a:prstGeom>
        </p:spPr>
        <p:txBody>
          <a:bodyPr vert="horz" lIns="91440" tIns="45720" rIns="91440" bIns="45720" rtlCol="0">
            <a:normAutofit/>
          </a:bodyPr>
          <a:lstStyle/>
          <a:p>
            <a:pPr>
              <a:spcBef>
                <a:spcPts val="1200"/>
              </a:spcBef>
              <a:spcAft>
                <a:spcPts val="200"/>
              </a:spcAft>
              <a:buClr>
                <a:schemeClr val="accent1"/>
              </a:buClr>
              <a:buSzPct val="100000"/>
            </a:pPr>
            <a:endParaRPr lang="it-IT" kern="1200" dirty="0">
              <a:solidFill>
                <a:srgbClr val="FFFFFF"/>
              </a:solidFill>
              <a:latin typeface="+mn-lt"/>
              <a:ea typeface="+mn-ea"/>
              <a:cs typeface="+mn-cs"/>
            </a:endParaRPr>
          </a:p>
        </p:txBody>
      </p:sp>
      <p:sp>
        <p:nvSpPr>
          <p:cNvPr id="8" name="CasellaDiTesto 7">
            <a:extLst>
              <a:ext uri="{FF2B5EF4-FFF2-40B4-BE49-F238E27FC236}">
                <a16:creationId xmlns:a16="http://schemas.microsoft.com/office/drawing/2014/main" id="{C369D4F6-0084-FDB9-8703-A7E60266C512}"/>
              </a:ext>
            </a:extLst>
          </p:cNvPr>
          <p:cNvSpPr txBox="1"/>
          <p:nvPr/>
        </p:nvSpPr>
        <p:spPr>
          <a:xfrm>
            <a:off x="614724" y="2789904"/>
            <a:ext cx="3546308" cy="369331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frequent upper gastrointestinal endoscopies post-bariatric surgery, starting after 1 year.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followed by subsequent ones every 2–3 years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it-IT" b="0" kern="1200" dirty="0">
                <a:solidFill>
                  <a:srgbClr val="FFFFFF"/>
                </a:solidFill>
                <a:effectLst/>
                <a:latin typeface="+mn-lt"/>
                <a:ea typeface="+mn-ea"/>
                <a:cs typeface="+mn-cs"/>
              </a:rPr>
              <a:t>Regular monitoring and </a:t>
            </a:r>
            <a:r>
              <a:rPr lang="it-IT" b="0" kern="1200" dirty="0" err="1">
                <a:solidFill>
                  <a:srgbClr val="FFFFFF"/>
                </a:solidFill>
                <a:effectLst/>
                <a:latin typeface="+mn-lt"/>
                <a:ea typeface="+mn-ea"/>
                <a:cs typeface="+mn-cs"/>
              </a:rPr>
              <a:t>early</a:t>
            </a:r>
            <a:r>
              <a:rPr lang="it-IT" b="0" kern="1200" dirty="0">
                <a:solidFill>
                  <a:srgbClr val="FFFFFF"/>
                </a:solidFill>
                <a:effectLst/>
                <a:latin typeface="+mn-lt"/>
                <a:ea typeface="+mn-ea"/>
                <a:cs typeface="+mn-cs"/>
              </a:rPr>
              <a:t> treatment of </a:t>
            </a:r>
            <a:r>
              <a:rPr lang="it-IT" b="0" kern="1200" dirty="0" err="1">
                <a:solidFill>
                  <a:srgbClr val="FFFFFF"/>
                </a:solidFill>
                <a:effectLst/>
                <a:latin typeface="+mn-lt"/>
                <a:ea typeface="+mn-ea"/>
                <a:cs typeface="+mn-cs"/>
              </a:rPr>
              <a:t>alarming</a:t>
            </a:r>
            <a:r>
              <a:rPr lang="it-IT" b="0" kern="1200" dirty="0">
                <a:solidFill>
                  <a:srgbClr val="FFFFFF"/>
                </a:solidFill>
                <a:effectLst/>
                <a:latin typeface="+mn-lt"/>
                <a:ea typeface="+mn-ea"/>
                <a:cs typeface="+mn-cs"/>
              </a:rPr>
              <a:t> </a:t>
            </a:r>
            <a:r>
              <a:rPr lang="it-IT" b="0" kern="1200" dirty="0" err="1">
                <a:solidFill>
                  <a:srgbClr val="FFFFFF"/>
                </a:solidFill>
                <a:effectLst/>
                <a:latin typeface="+mn-lt"/>
                <a:ea typeface="+mn-ea"/>
                <a:cs typeface="+mn-cs"/>
              </a:rPr>
              <a:t>symptoms</a:t>
            </a:r>
            <a:r>
              <a:rPr lang="it-IT" b="0" kern="1200" dirty="0">
                <a:solidFill>
                  <a:srgbClr val="FFFFFF"/>
                </a:solidFill>
                <a:effectLst/>
                <a:latin typeface="+mn-lt"/>
                <a:ea typeface="+mn-ea"/>
                <a:cs typeface="+mn-cs"/>
              </a:rPr>
              <a:t> are </a:t>
            </a:r>
            <a:r>
              <a:rPr lang="it-IT" b="0" kern="1200" dirty="0" err="1">
                <a:solidFill>
                  <a:srgbClr val="FFFFFF"/>
                </a:solidFill>
                <a:effectLst/>
                <a:latin typeface="+mn-lt"/>
                <a:ea typeface="+mn-ea"/>
                <a:cs typeface="+mn-cs"/>
              </a:rPr>
              <a:t>crucial</a:t>
            </a:r>
            <a:r>
              <a:rPr lang="it-IT" b="0" kern="1200" dirty="0">
                <a:solidFill>
                  <a:srgbClr val="FFFFFF"/>
                </a:solidFill>
                <a:effectLst/>
                <a:latin typeface="+mn-lt"/>
                <a:ea typeface="+mn-ea"/>
                <a:cs typeface="+mn-cs"/>
              </a:rPr>
              <a:t>.</a:t>
            </a:r>
            <a:endParaRPr lang="it-IT" kern="1200" dirty="0">
              <a:solidFill>
                <a:srgbClr val="FFFFFF"/>
              </a:solidFill>
              <a:latin typeface="+mn-lt"/>
              <a:ea typeface="+mn-ea"/>
              <a:cs typeface="+mn-cs"/>
            </a:endParaRPr>
          </a:p>
          <a:p>
            <a:endParaRPr lang="en-US" dirty="0">
              <a:solidFill>
                <a:schemeClr val="bg1"/>
              </a:solidFill>
            </a:endParaRPr>
          </a:p>
          <a:p>
            <a:endParaRPr lang="en-US" dirty="0">
              <a:solidFill>
                <a:schemeClr val="bg1"/>
              </a:solidFill>
            </a:endParaRPr>
          </a:p>
          <a:p>
            <a:endParaRPr lang="it-IT" dirty="0">
              <a:solidFill>
                <a:schemeClr val="bg1"/>
              </a:solidFill>
            </a:endParaRPr>
          </a:p>
        </p:txBody>
      </p:sp>
      <p:sp>
        <p:nvSpPr>
          <p:cNvPr id="9" name="Rettangolo 8">
            <a:extLst>
              <a:ext uri="{FF2B5EF4-FFF2-40B4-BE49-F238E27FC236}">
                <a16:creationId xmlns:a16="http://schemas.microsoft.com/office/drawing/2014/main" id="{6D288330-1533-466D-21AF-5C62984801B8}"/>
              </a:ext>
            </a:extLst>
          </p:cNvPr>
          <p:cNvSpPr/>
          <p:nvPr/>
        </p:nvSpPr>
        <p:spPr>
          <a:xfrm>
            <a:off x="252662" y="6220431"/>
            <a:ext cx="3164305" cy="557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77594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94D513-B967-B467-DCF8-876B897AFB51}"/>
              </a:ext>
            </a:extLst>
          </p:cNvPr>
          <p:cNvSpPr>
            <a:spLocks noGrp="1"/>
          </p:cNvSpPr>
          <p:nvPr>
            <p:ph type="title"/>
          </p:nvPr>
        </p:nvSpPr>
        <p:spPr/>
        <p:txBody>
          <a:bodyPr/>
          <a:lstStyle/>
          <a:p>
            <a:r>
              <a:rPr lang="en-US" b="0" dirty="0">
                <a:solidFill>
                  <a:srgbClr val="0D0D0D"/>
                </a:solidFill>
                <a:effectLst/>
                <a:highlight>
                  <a:srgbClr val="FFFFFF"/>
                </a:highlight>
              </a:rPr>
              <a:t>Recommendations:</a:t>
            </a:r>
            <a:endParaRPr lang="it-IT" dirty="0"/>
          </a:p>
        </p:txBody>
      </p:sp>
      <p:sp>
        <p:nvSpPr>
          <p:cNvPr id="7" name="Freccia destra rientrata 6">
            <a:extLst>
              <a:ext uri="{FF2B5EF4-FFF2-40B4-BE49-F238E27FC236}">
                <a16:creationId xmlns:a16="http://schemas.microsoft.com/office/drawing/2014/main" id="{9436FD9E-7C0C-1C34-FEB3-EF10A95A63EC}"/>
              </a:ext>
            </a:extLst>
          </p:cNvPr>
          <p:cNvSpPr/>
          <p:nvPr/>
        </p:nvSpPr>
        <p:spPr>
          <a:xfrm>
            <a:off x="1216548" y="3236468"/>
            <a:ext cx="10058399" cy="1504356"/>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8" name="Figura a mano libera: forma 7">
            <a:extLst>
              <a:ext uri="{FF2B5EF4-FFF2-40B4-BE49-F238E27FC236}">
                <a16:creationId xmlns:a16="http://schemas.microsoft.com/office/drawing/2014/main" id="{7ADB379A-B7DB-7EA1-0BD2-BA70395EC623}"/>
              </a:ext>
            </a:extLst>
          </p:cNvPr>
          <p:cNvSpPr/>
          <p:nvPr/>
        </p:nvSpPr>
        <p:spPr>
          <a:xfrm>
            <a:off x="1220526" y="2108201"/>
            <a:ext cx="1739346" cy="1504356"/>
          </a:xfrm>
          <a:custGeom>
            <a:avLst/>
            <a:gdLst>
              <a:gd name="connsiteX0" fmla="*/ 0 w 1739346"/>
              <a:gd name="connsiteY0" fmla="*/ 0 h 1504356"/>
              <a:gd name="connsiteX1" fmla="*/ 1739346 w 1739346"/>
              <a:gd name="connsiteY1" fmla="*/ 0 h 1504356"/>
              <a:gd name="connsiteX2" fmla="*/ 1739346 w 1739346"/>
              <a:gd name="connsiteY2" fmla="*/ 1504356 h 1504356"/>
              <a:gd name="connsiteX3" fmla="*/ 0 w 1739346"/>
              <a:gd name="connsiteY3" fmla="*/ 1504356 h 1504356"/>
              <a:gd name="connsiteX4" fmla="*/ 0 w 1739346"/>
              <a:gd name="connsiteY4" fmla="*/ 0 h 150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46" h="1504356">
                <a:moveTo>
                  <a:pt x="0" y="0"/>
                </a:moveTo>
                <a:lnTo>
                  <a:pt x="1739346" y="0"/>
                </a:lnTo>
                <a:lnTo>
                  <a:pt x="1739346" y="1504356"/>
                </a:lnTo>
                <a:lnTo>
                  <a:pt x="0" y="1504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dirty="0"/>
              <a:t>Promote a healthy lifestyle </a:t>
            </a:r>
            <a:endParaRPr lang="it-IT" sz="1500" dirty="0"/>
          </a:p>
        </p:txBody>
      </p:sp>
      <p:sp>
        <p:nvSpPr>
          <p:cNvPr id="9" name="Ovale 8">
            <a:extLst>
              <a:ext uri="{FF2B5EF4-FFF2-40B4-BE49-F238E27FC236}">
                <a16:creationId xmlns:a16="http://schemas.microsoft.com/office/drawing/2014/main" id="{ADE72D9C-93DE-D9D9-E772-9E3DAA5FA4EB}"/>
              </a:ext>
            </a:extLst>
          </p:cNvPr>
          <p:cNvSpPr/>
          <p:nvPr/>
        </p:nvSpPr>
        <p:spPr>
          <a:xfrm>
            <a:off x="1902155" y="3800601"/>
            <a:ext cx="376089" cy="376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0" name="Figura a mano libera: forma 9">
            <a:extLst>
              <a:ext uri="{FF2B5EF4-FFF2-40B4-BE49-F238E27FC236}">
                <a16:creationId xmlns:a16="http://schemas.microsoft.com/office/drawing/2014/main" id="{58014B2F-B5F6-EDDE-66FE-43C8BD57C1EE}"/>
              </a:ext>
            </a:extLst>
          </p:cNvPr>
          <p:cNvSpPr/>
          <p:nvPr/>
        </p:nvSpPr>
        <p:spPr>
          <a:xfrm>
            <a:off x="3046840" y="4364735"/>
            <a:ext cx="1739346" cy="1504356"/>
          </a:xfrm>
          <a:custGeom>
            <a:avLst/>
            <a:gdLst>
              <a:gd name="connsiteX0" fmla="*/ 0 w 1739346"/>
              <a:gd name="connsiteY0" fmla="*/ 0 h 1504356"/>
              <a:gd name="connsiteX1" fmla="*/ 1739346 w 1739346"/>
              <a:gd name="connsiteY1" fmla="*/ 0 h 1504356"/>
              <a:gd name="connsiteX2" fmla="*/ 1739346 w 1739346"/>
              <a:gd name="connsiteY2" fmla="*/ 1504356 h 1504356"/>
              <a:gd name="connsiteX3" fmla="*/ 0 w 1739346"/>
              <a:gd name="connsiteY3" fmla="*/ 1504356 h 1504356"/>
              <a:gd name="connsiteX4" fmla="*/ 0 w 1739346"/>
              <a:gd name="connsiteY4" fmla="*/ 0 h 150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46" h="1504356">
                <a:moveTo>
                  <a:pt x="0" y="0"/>
                </a:moveTo>
                <a:lnTo>
                  <a:pt x="1739346" y="0"/>
                </a:lnTo>
                <a:lnTo>
                  <a:pt x="1739346" y="1504356"/>
                </a:lnTo>
                <a:lnTo>
                  <a:pt x="0" y="1504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dirty="0"/>
              <a:t>Perform preoperative upper endoscopy with esophageal and gastric biopsy and Helicobacter pylori identification.</a:t>
            </a:r>
            <a:endParaRPr lang="it-IT" sz="1500" dirty="0"/>
          </a:p>
        </p:txBody>
      </p:sp>
      <p:sp>
        <p:nvSpPr>
          <p:cNvPr id="11" name="Ovale 10">
            <a:extLst>
              <a:ext uri="{FF2B5EF4-FFF2-40B4-BE49-F238E27FC236}">
                <a16:creationId xmlns:a16="http://schemas.microsoft.com/office/drawing/2014/main" id="{38F65242-D81D-B29D-2CE9-8EE42E9396E4}"/>
              </a:ext>
            </a:extLst>
          </p:cNvPr>
          <p:cNvSpPr/>
          <p:nvPr/>
        </p:nvSpPr>
        <p:spPr>
          <a:xfrm>
            <a:off x="3728469" y="3800601"/>
            <a:ext cx="376089" cy="376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2" name="Figura a mano libera: forma 11">
            <a:extLst>
              <a:ext uri="{FF2B5EF4-FFF2-40B4-BE49-F238E27FC236}">
                <a16:creationId xmlns:a16="http://schemas.microsoft.com/office/drawing/2014/main" id="{AAE04896-38CC-4A94-2A1C-89E59359B3F7}"/>
              </a:ext>
            </a:extLst>
          </p:cNvPr>
          <p:cNvSpPr/>
          <p:nvPr/>
        </p:nvSpPr>
        <p:spPr>
          <a:xfrm>
            <a:off x="4873154" y="2108201"/>
            <a:ext cx="1739346" cy="1504356"/>
          </a:xfrm>
          <a:custGeom>
            <a:avLst/>
            <a:gdLst>
              <a:gd name="connsiteX0" fmla="*/ 0 w 1739346"/>
              <a:gd name="connsiteY0" fmla="*/ 0 h 1504356"/>
              <a:gd name="connsiteX1" fmla="*/ 1739346 w 1739346"/>
              <a:gd name="connsiteY1" fmla="*/ 0 h 1504356"/>
              <a:gd name="connsiteX2" fmla="*/ 1739346 w 1739346"/>
              <a:gd name="connsiteY2" fmla="*/ 1504356 h 1504356"/>
              <a:gd name="connsiteX3" fmla="*/ 0 w 1739346"/>
              <a:gd name="connsiteY3" fmla="*/ 1504356 h 1504356"/>
              <a:gd name="connsiteX4" fmla="*/ 0 w 1739346"/>
              <a:gd name="connsiteY4" fmla="*/ 0 h 150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46" h="1504356">
                <a:moveTo>
                  <a:pt x="0" y="0"/>
                </a:moveTo>
                <a:lnTo>
                  <a:pt x="1739346" y="0"/>
                </a:lnTo>
                <a:lnTo>
                  <a:pt x="1739346" y="1504356"/>
                </a:lnTo>
                <a:lnTo>
                  <a:pt x="0" y="1504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0" i="0" kern="1200" dirty="0"/>
              <a:t>Patient Selection</a:t>
            </a:r>
            <a:endParaRPr lang="it-IT" sz="1500" kern="1200" dirty="0"/>
          </a:p>
        </p:txBody>
      </p:sp>
      <p:sp>
        <p:nvSpPr>
          <p:cNvPr id="13" name="Ovale 12">
            <a:extLst>
              <a:ext uri="{FF2B5EF4-FFF2-40B4-BE49-F238E27FC236}">
                <a16:creationId xmlns:a16="http://schemas.microsoft.com/office/drawing/2014/main" id="{2893F900-82E0-F372-1024-987F9288D05C}"/>
              </a:ext>
            </a:extLst>
          </p:cNvPr>
          <p:cNvSpPr/>
          <p:nvPr/>
        </p:nvSpPr>
        <p:spPr>
          <a:xfrm>
            <a:off x="5554783" y="3800601"/>
            <a:ext cx="376089" cy="376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4" name="Figura a mano libera: forma 13">
            <a:extLst>
              <a:ext uri="{FF2B5EF4-FFF2-40B4-BE49-F238E27FC236}">
                <a16:creationId xmlns:a16="http://schemas.microsoft.com/office/drawing/2014/main" id="{F4E2C284-4C69-47E3-41E9-4642769F6D7C}"/>
              </a:ext>
            </a:extLst>
          </p:cNvPr>
          <p:cNvSpPr/>
          <p:nvPr/>
        </p:nvSpPr>
        <p:spPr>
          <a:xfrm>
            <a:off x="6699468" y="4364735"/>
            <a:ext cx="1739346" cy="1504356"/>
          </a:xfrm>
          <a:custGeom>
            <a:avLst/>
            <a:gdLst>
              <a:gd name="connsiteX0" fmla="*/ 0 w 1739346"/>
              <a:gd name="connsiteY0" fmla="*/ 0 h 1504356"/>
              <a:gd name="connsiteX1" fmla="*/ 1739346 w 1739346"/>
              <a:gd name="connsiteY1" fmla="*/ 0 h 1504356"/>
              <a:gd name="connsiteX2" fmla="*/ 1739346 w 1739346"/>
              <a:gd name="connsiteY2" fmla="*/ 1504356 h 1504356"/>
              <a:gd name="connsiteX3" fmla="*/ 0 w 1739346"/>
              <a:gd name="connsiteY3" fmla="*/ 1504356 h 1504356"/>
              <a:gd name="connsiteX4" fmla="*/ 0 w 1739346"/>
              <a:gd name="connsiteY4" fmla="*/ 0 h 150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46" h="1504356">
                <a:moveTo>
                  <a:pt x="0" y="0"/>
                </a:moveTo>
                <a:lnTo>
                  <a:pt x="1739346" y="0"/>
                </a:lnTo>
                <a:lnTo>
                  <a:pt x="1739346" y="1504356"/>
                </a:lnTo>
                <a:lnTo>
                  <a:pt x="0" y="1504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dirty="0"/>
              <a:t>Emphasizes importance of long-term follow up for early detection of complications.</a:t>
            </a:r>
            <a:endParaRPr lang="it-IT" sz="1500" kern="1200" dirty="0"/>
          </a:p>
        </p:txBody>
      </p:sp>
      <p:sp>
        <p:nvSpPr>
          <p:cNvPr id="15" name="Ovale 14">
            <a:extLst>
              <a:ext uri="{FF2B5EF4-FFF2-40B4-BE49-F238E27FC236}">
                <a16:creationId xmlns:a16="http://schemas.microsoft.com/office/drawing/2014/main" id="{176AA9B6-03C4-D068-A0A9-B81D4D1D9059}"/>
              </a:ext>
            </a:extLst>
          </p:cNvPr>
          <p:cNvSpPr/>
          <p:nvPr/>
        </p:nvSpPr>
        <p:spPr>
          <a:xfrm>
            <a:off x="7381097" y="3800601"/>
            <a:ext cx="376089" cy="376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6" name="Figura a mano libera: forma 15">
            <a:extLst>
              <a:ext uri="{FF2B5EF4-FFF2-40B4-BE49-F238E27FC236}">
                <a16:creationId xmlns:a16="http://schemas.microsoft.com/office/drawing/2014/main" id="{01525D5F-DDCF-0C33-6583-4BDF91FD48F0}"/>
              </a:ext>
            </a:extLst>
          </p:cNvPr>
          <p:cNvSpPr/>
          <p:nvPr/>
        </p:nvSpPr>
        <p:spPr>
          <a:xfrm>
            <a:off x="8525782" y="2108201"/>
            <a:ext cx="1739346" cy="1504356"/>
          </a:xfrm>
          <a:custGeom>
            <a:avLst/>
            <a:gdLst>
              <a:gd name="connsiteX0" fmla="*/ 0 w 1739346"/>
              <a:gd name="connsiteY0" fmla="*/ 0 h 1504356"/>
              <a:gd name="connsiteX1" fmla="*/ 1739346 w 1739346"/>
              <a:gd name="connsiteY1" fmla="*/ 0 h 1504356"/>
              <a:gd name="connsiteX2" fmla="*/ 1739346 w 1739346"/>
              <a:gd name="connsiteY2" fmla="*/ 1504356 h 1504356"/>
              <a:gd name="connsiteX3" fmla="*/ 0 w 1739346"/>
              <a:gd name="connsiteY3" fmla="*/ 1504356 h 1504356"/>
              <a:gd name="connsiteX4" fmla="*/ 0 w 1739346"/>
              <a:gd name="connsiteY4" fmla="*/ 0 h 150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346" h="1504356">
                <a:moveTo>
                  <a:pt x="0" y="0"/>
                </a:moveTo>
                <a:lnTo>
                  <a:pt x="1739346" y="0"/>
                </a:lnTo>
                <a:lnTo>
                  <a:pt x="1739346" y="1504356"/>
                </a:lnTo>
                <a:lnTo>
                  <a:pt x="0" y="1504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dirty="0"/>
              <a:t>Stress on regular endoscopic monitoring to detect cancer early.</a:t>
            </a:r>
            <a:endParaRPr lang="it-IT" sz="1500" kern="1200" dirty="0"/>
          </a:p>
        </p:txBody>
      </p:sp>
      <p:sp>
        <p:nvSpPr>
          <p:cNvPr id="17" name="Ovale 16">
            <a:extLst>
              <a:ext uri="{FF2B5EF4-FFF2-40B4-BE49-F238E27FC236}">
                <a16:creationId xmlns:a16="http://schemas.microsoft.com/office/drawing/2014/main" id="{F15ACDAE-2678-477C-744E-9C27B2F84A45}"/>
              </a:ext>
            </a:extLst>
          </p:cNvPr>
          <p:cNvSpPr/>
          <p:nvPr/>
        </p:nvSpPr>
        <p:spPr>
          <a:xfrm>
            <a:off x="9207411" y="3800601"/>
            <a:ext cx="376089" cy="37608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Tree>
    <p:extLst>
      <p:ext uri="{BB962C8B-B14F-4D97-AF65-F5344CB8AC3E}">
        <p14:creationId xmlns:p14="http://schemas.microsoft.com/office/powerpoint/2010/main" val="34364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p:bldP spid="13" grpId="0" animBg="1"/>
      <p:bldP spid="14" grpId="0"/>
      <p:bldP spid="15" grpId="0" animBg="1"/>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1330999" y="1013884"/>
            <a:ext cx="11383551" cy="680819"/>
          </a:xfrm>
        </p:spPr>
        <p:txBody>
          <a:bodyPr/>
          <a:lstStyle/>
          <a:p>
            <a:pPr marL="0" indent="0">
              <a:buNone/>
            </a:pPr>
            <a:r>
              <a:rPr lang="cs-CZ" sz="3733" dirty="0" err="1">
                <a:latin typeface="+mn-lt"/>
              </a:rPr>
              <a:t>Conflict</a:t>
            </a:r>
            <a:r>
              <a:rPr lang="cs-CZ" sz="3733" dirty="0">
                <a:latin typeface="+mn-lt"/>
              </a:rPr>
              <a:t> </a:t>
            </a:r>
            <a:r>
              <a:rPr lang="cs-CZ" sz="3733" dirty="0" err="1">
                <a:latin typeface="+mn-lt"/>
              </a:rPr>
              <a:t>of</a:t>
            </a:r>
            <a:r>
              <a:rPr lang="cs-CZ" sz="3733" dirty="0">
                <a:latin typeface="+mn-lt"/>
              </a:rPr>
              <a:t> </a:t>
            </a:r>
            <a:r>
              <a:rPr lang="cs-CZ" sz="3733" dirty="0" err="1">
                <a:latin typeface="+mn-lt"/>
              </a:rPr>
              <a:t>interest</a:t>
            </a:r>
            <a:r>
              <a:rPr lang="cs-CZ" sz="3733" dirty="0">
                <a:latin typeface="+mn-lt"/>
              </a:rPr>
              <a:t> </a:t>
            </a:r>
            <a:r>
              <a:rPr lang="cs-CZ" sz="3733" dirty="0" err="1">
                <a:latin typeface="+mn-lt"/>
              </a:rPr>
              <a:t>disclosure</a:t>
            </a:r>
            <a:r>
              <a:rPr lang="cs-CZ" sz="3733" dirty="0">
                <a:latin typeface="+mn-lt"/>
              </a:rPr>
              <a:t> (COI)</a:t>
            </a:r>
            <a:endParaRPr lang="en-US" sz="3733" dirty="0">
              <a:latin typeface="+mn-lt"/>
            </a:endParaRPr>
          </a:p>
          <a:p>
            <a:endParaRPr lang="en-US" dirty="0"/>
          </a:p>
        </p:txBody>
      </p:sp>
      <p:sp>
        <p:nvSpPr>
          <p:cNvPr id="3" name="Text Placeholder 2"/>
          <p:cNvSpPr>
            <a:spLocks noGrp="1"/>
          </p:cNvSpPr>
          <p:nvPr>
            <p:ph type="body" sz="quarter" idx="17"/>
          </p:nvPr>
        </p:nvSpPr>
        <p:spPr/>
        <p:txBody>
          <a:bodyPr>
            <a:normAutofit lnSpcReduction="10000"/>
          </a:bodyPr>
          <a:lstStyle/>
          <a:p>
            <a:endParaRPr lang="en-GB" sz="2400" dirty="0">
              <a:latin typeface="+mj-lt"/>
            </a:endParaRPr>
          </a:p>
          <a:p>
            <a:r>
              <a:rPr lang="en-GB" sz="2400" dirty="0">
                <a:latin typeface="+mj-lt"/>
              </a:rPr>
              <a:t>I have the following potential conflict of interest to report</a:t>
            </a:r>
          </a:p>
          <a:p>
            <a:endParaRPr lang="cs-CZ" sz="2400" dirty="0">
              <a:latin typeface="+mj-lt"/>
            </a:endParaRPr>
          </a:p>
          <a:p>
            <a:pPr marL="624402" lvl="1" indent="-380990">
              <a:buFont typeface="Arial" panose="020B0604020202020204" pitchFamily="34" charset="0"/>
              <a:buChar char="•"/>
            </a:pPr>
            <a:r>
              <a:rPr lang="en-GB" sz="2400" dirty="0">
                <a:solidFill>
                  <a:schemeClr val="tx1"/>
                </a:solidFill>
                <a:latin typeface="+mj-lt"/>
              </a:rPr>
              <a:t>Receipt of honoraria or consultation fees:</a:t>
            </a:r>
          </a:p>
          <a:p>
            <a:pPr lvl="1" indent="0">
              <a:buNone/>
            </a:pPr>
            <a:endParaRPr lang="en-GB" sz="2400" dirty="0">
              <a:solidFill>
                <a:schemeClr val="tx1"/>
              </a:solidFill>
              <a:latin typeface="+mj-lt"/>
            </a:endParaRPr>
          </a:p>
          <a:p>
            <a:r>
              <a:rPr lang="de-DE" sz="2400" dirty="0">
                <a:latin typeface="+mj-lt"/>
              </a:rPr>
              <a:t>	</a:t>
            </a:r>
            <a:r>
              <a:rPr lang="de-DE" sz="2400" b="0" dirty="0">
                <a:latin typeface="+mj-lt"/>
              </a:rPr>
              <a:t>Johnson &amp; Johnson </a:t>
            </a:r>
            <a:r>
              <a:rPr lang="de-DE" sz="2400" b="0" dirty="0" err="1">
                <a:latin typeface="+mj-lt"/>
              </a:rPr>
              <a:t>America</a:t>
            </a:r>
            <a:r>
              <a:rPr lang="de-DE" sz="2400" b="0" dirty="0">
                <a:latin typeface="+mj-lt"/>
              </a:rPr>
              <a:t> (2021, 2024)</a:t>
            </a:r>
          </a:p>
          <a:p>
            <a:endParaRPr lang="de-DE" sz="2400" b="0" dirty="0">
              <a:latin typeface="+mj-lt"/>
            </a:endParaRPr>
          </a:p>
          <a:p>
            <a:r>
              <a:rPr lang="de-DE" sz="2400" b="0" dirty="0">
                <a:latin typeface="+mj-lt"/>
              </a:rPr>
              <a:t>	Novo </a:t>
            </a:r>
            <a:r>
              <a:rPr lang="de-DE" sz="2400" b="0" dirty="0" err="1">
                <a:latin typeface="+mj-lt"/>
              </a:rPr>
              <a:t>Nordisc</a:t>
            </a:r>
            <a:r>
              <a:rPr lang="de-DE" sz="2400" b="0" dirty="0">
                <a:latin typeface="+mj-lt"/>
              </a:rPr>
              <a:t> (2021)</a:t>
            </a:r>
          </a:p>
          <a:p>
            <a:endParaRPr lang="de-DE" sz="2400" b="0" dirty="0">
              <a:latin typeface="+mj-lt"/>
            </a:endParaRPr>
          </a:p>
          <a:p>
            <a:r>
              <a:rPr lang="de-DE" sz="2400" b="0" dirty="0">
                <a:latin typeface="+mj-lt"/>
              </a:rPr>
              <a:t>	Genesis Medtech (USA) (2023)</a:t>
            </a:r>
          </a:p>
          <a:p>
            <a:pPr lvl="1" indent="0">
              <a:buNone/>
            </a:pPr>
            <a:endParaRPr lang="cs-CZ" sz="1867" dirty="0"/>
          </a:p>
        </p:txBody>
      </p:sp>
      <p:sp>
        <p:nvSpPr>
          <p:cNvPr id="4" name="Rechteck 3">
            <a:extLst>
              <a:ext uri="{FF2B5EF4-FFF2-40B4-BE49-F238E27FC236}">
                <a16:creationId xmlns:a16="http://schemas.microsoft.com/office/drawing/2014/main" id="{AA6B600F-BF00-BDDC-5E4C-704A2D42D089}"/>
              </a:ext>
            </a:extLst>
          </p:cNvPr>
          <p:cNvSpPr/>
          <p:nvPr/>
        </p:nvSpPr>
        <p:spPr>
          <a:xfrm>
            <a:off x="144966" y="111512"/>
            <a:ext cx="4694663" cy="702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36750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832C8E-BFD6-D96C-E958-0FAB40663C3F}"/>
              </a:ext>
            </a:extLst>
          </p:cNvPr>
          <p:cNvSpPr>
            <a:spLocks noGrp="1"/>
          </p:cNvSpPr>
          <p:nvPr>
            <p:ph type="title"/>
          </p:nvPr>
        </p:nvSpPr>
        <p:spPr/>
        <p:txBody>
          <a:bodyPr/>
          <a:lstStyle/>
          <a:p>
            <a:r>
              <a:rPr lang="it-IT" dirty="0" err="1"/>
              <a:t>Conclusions</a:t>
            </a:r>
            <a:endParaRPr lang="it-IT" dirty="0"/>
          </a:p>
        </p:txBody>
      </p:sp>
      <p:sp>
        <p:nvSpPr>
          <p:cNvPr id="3" name="Segnaposto contenuto 2">
            <a:extLst>
              <a:ext uri="{FF2B5EF4-FFF2-40B4-BE49-F238E27FC236}">
                <a16:creationId xmlns:a16="http://schemas.microsoft.com/office/drawing/2014/main" id="{89F8DC5E-2319-60A6-26B7-BED75A5F6F99}"/>
              </a:ext>
            </a:extLst>
          </p:cNvPr>
          <p:cNvSpPr>
            <a:spLocks noGrp="1"/>
          </p:cNvSpPr>
          <p:nvPr>
            <p:ph idx="1"/>
          </p:nvPr>
        </p:nvSpPr>
        <p:spPr>
          <a:xfrm>
            <a:off x="775049" y="2284047"/>
            <a:ext cx="10641902" cy="3760891"/>
          </a:xfrm>
        </p:spPr>
        <p:txBody>
          <a:bodyPr>
            <a:normAutofit fontScale="92500" lnSpcReduction="10000"/>
          </a:bodyPr>
          <a:lstStyle/>
          <a:p>
            <a:r>
              <a:rPr lang="en-US" b="0" i="0" dirty="0">
                <a:solidFill>
                  <a:srgbClr val="0D0D0D"/>
                </a:solidFill>
                <a:effectLst/>
                <a:highlight>
                  <a:srgbClr val="FFFFFF"/>
                </a:highlight>
              </a:rPr>
              <a:t>Metabolic and Bariatric </a:t>
            </a:r>
            <a:r>
              <a:rPr lang="en-US" dirty="0">
                <a:solidFill>
                  <a:srgbClr val="0D0D0D"/>
                </a:solidFill>
                <a:highlight>
                  <a:srgbClr val="FFFFFF"/>
                </a:highlight>
              </a:rPr>
              <a:t>S</a:t>
            </a:r>
            <a:r>
              <a:rPr lang="en-US" b="0" i="0" dirty="0">
                <a:solidFill>
                  <a:srgbClr val="0D0D0D"/>
                </a:solidFill>
                <a:effectLst/>
                <a:highlight>
                  <a:srgbClr val="FFFFFF"/>
                </a:highlight>
              </a:rPr>
              <a:t>urgery offers significant benefits beyond weight loss, including a reduction in obesity-associated cancer risk and cancer-mortality.</a:t>
            </a:r>
          </a:p>
          <a:p>
            <a:r>
              <a:rPr lang="en-US" b="0" i="0" dirty="0">
                <a:solidFill>
                  <a:srgbClr val="0D0D0D"/>
                </a:solidFill>
                <a:effectLst/>
                <a:highlight>
                  <a:srgbClr val="FFFFFF"/>
                </a:highlight>
              </a:rPr>
              <a:t>Metabolic and Bariatric </a:t>
            </a:r>
            <a:r>
              <a:rPr lang="en-US" dirty="0">
                <a:solidFill>
                  <a:srgbClr val="0D0D0D"/>
                </a:solidFill>
                <a:highlight>
                  <a:srgbClr val="FFFFFF"/>
                </a:highlight>
              </a:rPr>
              <a:t>S</a:t>
            </a:r>
            <a:r>
              <a:rPr lang="en-US" b="0" i="0" dirty="0">
                <a:solidFill>
                  <a:srgbClr val="0D0D0D"/>
                </a:solidFill>
                <a:effectLst/>
                <a:highlight>
                  <a:srgbClr val="FFFFFF"/>
                </a:highlight>
              </a:rPr>
              <a:t>urgery (GB, RYGB, SG) offers </a:t>
            </a:r>
            <a:r>
              <a:rPr lang="de-DE" b="0" i="0" u="none" strike="noStrike" dirty="0" err="1">
                <a:solidFill>
                  <a:srgbClr val="212121"/>
                </a:solidFill>
                <a:effectLst/>
              </a:rPr>
              <a:t>significant</a:t>
            </a:r>
            <a:r>
              <a:rPr lang="de-DE" b="0" i="0" u="none" strike="noStrike" dirty="0">
                <a:solidFill>
                  <a:srgbClr val="212121"/>
                </a:solidFill>
                <a:effectLst/>
              </a:rPr>
              <a:t> </a:t>
            </a:r>
            <a:r>
              <a:rPr lang="de-DE" b="0" i="0" u="none" strike="noStrike" dirty="0" err="1">
                <a:solidFill>
                  <a:srgbClr val="212121"/>
                </a:solidFill>
                <a:effectLst/>
              </a:rPr>
              <a:t>reduction</a:t>
            </a:r>
            <a:r>
              <a:rPr lang="de-DE" b="0" i="0" u="none" strike="noStrike" dirty="0">
                <a:solidFill>
                  <a:srgbClr val="212121"/>
                </a:solidFill>
                <a:effectLst/>
              </a:rPr>
              <a:t> </a:t>
            </a:r>
            <a:r>
              <a:rPr lang="de-DE" b="0" i="0" u="none" strike="noStrike" dirty="0" err="1">
                <a:solidFill>
                  <a:srgbClr val="212121"/>
                </a:solidFill>
                <a:effectLst/>
              </a:rPr>
              <a:t>of</a:t>
            </a:r>
            <a:r>
              <a:rPr lang="de-DE" b="0" i="0" u="none" strike="noStrike" dirty="0">
                <a:solidFill>
                  <a:srgbClr val="212121"/>
                </a:solidFill>
                <a:effectLst/>
              </a:rPr>
              <a:t> </a:t>
            </a:r>
            <a:r>
              <a:rPr lang="de-DE" b="0" i="0" u="none" strike="noStrike" dirty="0" err="1">
                <a:solidFill>
                  <a:srgbClr val="212121"/>
                </a:solidFill>
                <a:effectLst/>
              </a:rPr>
              <a:t>esophageal</a:t>
            </a:r>
            <a:r>
              <a:rPr lang="de-DE" b="0" i="0" u="none" strike="noStrike" dirty="0">
                <a:solidFill>
                  <a:srgbClr val="212121"/>
                </a:solidFill>
                <a:effectLst/>
              </a:rPr>
              <a:t> and </a:t>
            </a:r>
            <a:r>
              <a:rPr lang="de-DE" b="0" i="0" u="none" strike="noStrike" dirty="0" err="1">
                <a:solidFill>
                  <a:srgbClr val="212121"/>
                </a:solidFill>
                <a:effectLst/>
              </a:rPr>
              <a:t>gastric</a:t>
            </a:r>
            <a:r>
              <a:rPr lang="de-DE" b="0" i="0" u="none" strike="noStrike" dirty="0">
                <a:solidFill>
                  <a:srgbClr val="212121"/>
                </a:solidFill>
                <a:effectLst/>
              </a:rPr>
              <a:t> </a:t>
            </a:r>
            <a:r>
              <a:rPr lang="de-DE" b="0" i="0" u="none" strike="noStrike" dirty="0" err="1">
                <a:solidFill>
                  <a:srgbClr val="212121"/>
                </a:solidFill>
                <a:effectLst/>
              </a:rPr>
              <a:t>cancer</a:t>
            </a:r>
            <a:r>
              <a:rPr lang="de-DE" b="0" i="0" u="none" strike="noStrike" dirty="0">
                <a:solidFill>
                  <a:srgbClr val="212121"/>
                </a:solidFill>
                <a:effectLst/>
              </a:rPr>
              <a:t> </a:t>
            </a:r>
            <a:r>
              <a:rPr lang="de-DE" b="0" i="0" u="none" strike="noStrike" dirty="0" err="1">
                <a:solidFill>
                  <a:srgbClr val="212121"/>
                </a:solidFill>
                <a:effectLst/>
              </a:rPr>
              <a:t>incidence</a:t>
            </a:r>
            <a:r>
              <a:rPr lang="de-DE" b="0" i="0" u="none" strike="noStrike" dirty="0">
                <a:solidFill>
                  <a:srgbClr val="212121"/>
                </a:solidFill>
                <a:effectLst/>
              </a:rPr>
              <a:t> </a:t>
            </a:r>
            <a:r>
              <a:rPr lang="de-DE" b="0" i="0" u="none" strike="noStrike" dirty="0" err="1">
                <a:solidFill>
                  <a:srgbClr val="212121"/>
                </a:solidFill>
                <a:effectLst/>
              </a:rPr>
              <a:t>compared</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t>
            </a:r>
            <a:r>
              <a:rPr lang="de-DE" b="0" i="0" u="none" strike="noStrike" dirty="0" err="1">
                <a:solidFill>
                  <a:srgbClr val="212121"/>
                </a:solidFill>
                <a:effectLst/>
              </a:rPr>
              <a:t>patients</a:t>
            </a:r>
            <a:r>
              <a:rPr lang="de-DE" b="0" i="0" u="none" strike="noStrike" dirty="0">
                <a:solidFill>
                  <a:srgbClr val="212121"/>
                </a:solidFill>
                <a:effectLst/>
              </a:rPr>
              <a:t> </a:t>
            </a:r>
            <a:r>
              <a:rPr lang="de-DE" b="0" i="0" u="none" strike="noStrike" dirty="0" err="1">
                <a:solidFill>
                  <a:srgbClr val="212121"/>
                </a:solidFill>
                <a:effectLst/>
              </a:rPr>
              <a:t>who</a:t>
            </a:r>
            <a:r>
              <a:rPr lang="de-DE" b="0" i="0" u="none" strike="noStrike" dirty="0">
                <a:solidFill>
                  <a:srgbClr val="212121"/>
                </a:solidFill>
                <a:effectLst/>
              </a:rPr>
              <a:t> </a:t>
            </a:r>
            <a:r>
              <a:rPr lang="de-DE" b="0" i="0" u="none" strike="noStrike" dirty="0" err="1">
                <a:solidFill>
                  <a:srgbClr val="212121"/>
                </a:solidFill>
                <a:effectLst/>
              </a:rPr>
              <a:t>did</a:t>
            </a:r>
            <a:r>
              <a:rPr lang="de-DE" b="0" i="0" u="none" strike="noStrike" dirty="0">
                <a:solidFill>
                  <a:srgbClr val="212121"/>
                </a:solidFill>
                <a:effectLst/>
              </a:rPr>
              <a:t> not </a:t>
            </a:r>
            <a:r>
              <a:rPr lang="de-DE" b="0" i="0" u="none" strike="noStrike" dirty="0" err="1">
                <a:solidFill>
                  <a:srgbClr val="212121"/>
                </a:solidFill>
                <a:effectLst/>
              </a:rPr>
              <a:t>undergo</a:t>
            </a:r>
            <a:r>
              <a:rPr lang="de-DE" b="0" i="0" u="none" strike="noStrike" dirty="0">
                <a:solidFill>
                  <a:srgbClr val="212121"/>
                </a:solidFill>
                <a:effectLst/>
              </a:rPr>
              <a:t> </a:t>
            </a:r>
            <a:r>
              <a:rPr lang="de-DE" b="0" i="0" u="none" strike="noStrike" dirty="0" err="1">
                <a:solidFill>
                  <a:srgbClr val="212121"/>
                </a:solidFill>
                <a:effectLst/>
              </a:rPr>
              <a:t>bariatric</a:t>
            </a:r>
            <a:r>
              <a:rPr lang="de-DE" b="0" i="0" u="none" strike="noStrike" dirty="0">
                <a:solidFill>
                  <a:srgbClr val="212121"/>
                </a:solidFill>
                <a:effectLst/>
              </a:rPr>
              <a:t> </a:t>
            </a:r>
            <a:r>
              <a:rPr lang="de-DE" b="0" i="0" u="none" strike="noStrike" dirty="0" err="1">
                <a:solidFill>
                  <a:srgbClr val="212121"/>
                </a:solidFill>
                <a:effectLst/>
              </a:rPr>
              <a:t>surgery</a:t>
            </a:r>
            <a:r>
              <a:rPr lang="de-DE" dirty="0">
                <a:solidFill>
                  <a:srgbClr val="212121"/>
                </a:solidFill>
              </a:rPr>
              <a:t>.</a:t>
            </a:r>
            <a:endParaRPr lang="de-DE" b="0" i="0" u="none" strike="noStrike" dirty="0">
              <a:solidFill>
                <a:srgbClr val="212121"/>
              </a:solidFill>
              <a:effectLst/>
            </a:endParaRPr>
          </a:p>
          <a:p>
            <a:r>
              <a:rPr lang="en-US" b="0" i="0" dirty="0">
                <a:solidFill>
                  <a:srgbClr val="0D0D0D"/>
                </a:solidFill>
                <a:effectLst/>
                <a:highlight>
                  <a:srgbClr val="FFFFFF"/>
                </a:highlight>
              </a:rPr>
              <a:t>Up to date only 7 cases of cancer after OAGB a reported in the literature </a:t>
            </a:r>
            <a:r>
              <a:rPr lang="de-DE" sz="1800" dirty="0">
                <a:effectLst/>
              </a:rPr>
              <a:t>(</a:t>
            </a:r>
            <a:r>
              <a:rPr lang="de-DE" sz="1800" dirty="0" err="1">
                <a:effectLst/>
              </a:rPr>
              <a:t>Gastric</a:t>
            </a:r>
            <a:r>
              <a:rPr lang="de-DE" sz="1800" dirty="0">
                <a:effectLst/>
              </a:rPr>
              <a:t> </a:t>
            </a:r>
            <a:r>
              <a:rPr lang="de-DE" sz="1800" dirty="0" err="1">
                <a:effectLst/>
              </a:rPr>
              <a:t>pouch</a:t>
            </a:r>
            <a:r>
              <a:rPr lang="de-DE" sz="1800" dirty="0">
                <a:effectLst/>
              </a:rPr>
              <a:t> 2, </a:t>
            </a:r>
            <a:r>
              <a:rPr lang="de-DE" sz="1800" dirty="0" err="1">
                <a:effectLst/>
              </a:rPr>
              <a:t>Gastric</a:t>
            </a:r>
            <a:r>
              <a:rPr lang="de-DE" sz="1800" dirty="0">
                <a:effectLst/>
              </a:rPr>
              <a:t> </a:t>
            </a:r>
            <a:r>
              <a:rPr lang="de-DE" sz="1800" dirty="0" err="1">
                <a:effectLst/>
              </a:rPr>
              <a:t>remnant</a:t>
            </a:r>
            <a:r>
              <a:rPr lang="de-DE" sz="1800" dirty="0">
                <a:effectLst/>
              </a:rPr>
              <a:t> 3, GE </a:t>
            </a:r>
            <a:r>
              <a:rPr lang="de-DE" sz="1800" dirty="0" err="1">
                <a:effectLst/>
              </a:rPr>
              <a:t>junction</a:t>
            </a:r>
            <a:r>
              <a:rPr lang="de-DE" sz="1800" dirty="0">
                <a:effectLst/>
              </a:rPr>
              <a:t> 2). </a:t>
            </a:r>
          </a:p>
          <a:p>
            <a:endParaRPr lang="de-DE" sz="1800" dirty="0">
              <a:effectLst/>
            </a:endParaRPr>
          </a:p>
          <a:p>
            <a:r>
              <a:rPr lang="en-US" b="1" i="0" dirty="0">
                <a:solidFill>
                  <a:srgbClr val="0D0D0D"/>
                </a:solidFill>
                <a:effectLst/>
                <a:highlight>
                  <a:srgbClr val="FFFFFF"/>
                </a:highlight>
              </a:rPr>
              <a:t>Preoperative endoscopy + </a:t>
            </a:r>
            <a:r>
              <a:rPr lang="en-US" b="1" dirty="0">
                <a:solidFill>
                  <a:srgbClr val="0D0D0D"/>
                </a:solidFill>
                <a:highlight>
                  <a:srgbClr val="FFFFFF"/>
                </a:highlight>
              </a:rPr>
              <a:t>esophageal and gastric </a:t>
            </a:r>
            <a:r>
              <a:rPr lang="en-US" b="1" i="0" dirty="0">
                <a:solidFill>
                  <a:srgbClr val="0D0D0D"/>
                </a:solidFill>
                <a:effectLst/>
                <a:highlight>
                  <a:srgbClr val="FFFFFF"/>
                </a:highlight>
              </a:rPr>
              <a:t>biopsy </a:t>
            </a:r>
            <a:endParaRPr lang="en-US" b="1" dirty="0">
              <a:solidFill>
                <a:srgbClr val="0D0D0D"/>
              </a:solidFill>
              <a:highlight>
                <a:srgbClr val="FFFFFF"/>
              </a:highlight>
            </a:endParaRPr>
          </a:p>
          <a:p>
            <a:r>
              <a:rPr lang="en-US" b="1" dirty="0">
                <a:solidFill>
                  <a:srgbClr val="0D0D0D"/>
                </a:solidFill>
                <a:highlight>
                  <a:srgbClr val="FFFFFF"/>
                </a:highlight>
              </a:rPr>
              <a:t>P</a:t>
            </a:r>
            <a:r>
              <a:rPr lang="en-US" b="1" i="0" dirty="0">
                <a:solidFill>
                  <a:srgbClr val="0D0D0D"/>
                </a:solidFill>
                <a:effectLst/>
                <a:highlight>
                  <a:srgbClr val="FFFFFF"/>
                </a:highlight>
              </a:rPr>
              <a:t>atient selection and </a:t>
            </a:r>
          </a:p>
          <a:p>
            <a:r>
              <a:rPr lang="en-US" b="1" dirty="0">
                <a:solidFill>
                  <a:srgbClr val="0D0D0D"/>
                </a:solidFill>
                <a:highlight>
                  <a:srgbClr val="FFFFFF"/>
                </a:highlight>
              </a:rPr>
              <a:t>P</a:t>
            </a:r>
            <a:r>
              <a:rPr lang="en-US" b="1" i="0" dirty="0">
                <a:solidFill>
                  <a:srgbClr val="0D0D0D"/>
                </a:solidFill>
                <a:effectLst/>
                <a:highlight>
                  <a:srgbClr val="FFFFFF"/>
                </a:highlight>
              </a:rPr>
              <a:t>ostoperative endoscopic surveillance 	are necessary to reduce the risk of gastroesophageal cancer.</a:t>
            </a:r>
          </a:p>
          <a:p>
            <a:pPr marL="0" indent="0">
              <a:buNone/>
            </a:pPr>
            <a:endParaRPr lang="it-IT" dirty="0">
              <a:solidFill>
                <a:srgbClr val="0D0D0D"/>
              </a:solidFill>
              <a:highlight>
                <a:srgbClr val="FFFFFF"/>
              </a:highlight>
              <a:latin typeface="Söhne"/>
            </a:endParaRPr>
          </a:p>
        </p:txBody>
      </p:sp>
    </p:spTree>
    <p:extLst>
      <p:ext uri="{BB962C8B-B14F-4D97-AF65-F5344CB8AC3E}">
        <p14:creationId xmlns:p14="http://schemas.microsoft.com/office/powerpoint/2010/main" val="251651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7337752" y="853114"/>
            <a:ext cx="2213517" cy="1020242"/>
          </a:xfrm>
        </p:spPr>
        <p:txBody>
          <a:bodyPr/>
          <a:lstStyle/>
          <a:p>
            <a:r>
              <a:rPr lang="it-IT" dirty="0"/>
              <a:t>Grazie</a:t>
            </a:r>
          </a:p>
        </p:txBody>
      </p:sp>
      <p:pic>
        <p:nvPicPr>
          <p:cNvPr id="2" name="Grafik 1">
            <a:extLst>
              <a:ext uri="{FF2B5EF4-FFF2-40B4-BE49-F238E27FC236}">
                <a16:creationId xmlns:a16="http://schemas.microsoft.com/office/drawing/2014/main" id="{BE555A9A-0BB7-7739-4EB5-6E0EC385EF2B}"/>
              </a:ext>
            </a:extLst>
          </p:cNvPr>
          <p:cNvPicPr>
            <a:picLocks noChangeAspect="1"/>
          </p:cNvPicPr>
          <p:nvPr/>
        </p:nvPicPr>
        <p:blipFill>
          <a:blip r:embed="rId2"/>
          <a:stretch>
            <a:fillRect/>
          </a:stretch>
        </p:blipFill>
        <p:spPr>
          <a:xfrm>
            <a:off x="8987122" y="2518835"/>
            <a:ext cx="3034957" cy="4253371"/>
          </a:xfrm>
          <a:prstGeom prst="rect">
            <a:avLst/>
          </a:prstGeom>
        </p:spPr>
      </p:pic>
      <p:pic>
        <p:nvPicPr>
          <p:cNvPr id="4" name="Grafik 3">
            <a:extLst>
              <a:ext uri="{FF2B5EF4-FFF2-40B4-BE49-F238E27FC236}">
                <a16:creationId xmlns:a16="http://schemas.microsoft.com/office/drawing/2014/main" id="{E0424C64-AA31-F3D8-B11B-F63611B93C7B}"/>
              </a:ext>
            </a:extLst>
          </p:cNvPr>
          <p:cNvPicPr>
            <a:picLocks noChangeAspect="1"/>
          </p:cNvPicPr>
          <p:nvPr/>
        </p:nvPicPr>
        <p:blipFill>
          <a:blip r:embed="rId3"/>
          <a:stretch>
            <a:fillRect/>
          </a:stretch>
        </p:blipFill>
        <p:spPr>
          <a:xfrm>
            <a:off x="5279437" y="4285066"/>
            <a:ext cx="918651" cy="918651"/>
          </a:xfrm>
          <a:prstGeom prst="rect">
            <a:avLst/>
          </a:prstGeom>
        </p:spPr>
      </p:pic>
      <p:pic>
        <p:nvPicPr>
          <p:cNvPr id="5" name="Grafik 4">
            <a:extLst>
              <a:ext uri="{FF2B5EF4-FFF2-40B4-BE49-F238E27FC236}">
                <a16:creationId xmlns:a16="http://schemas.microsoft.com/office/drawing/2014/main" id="{3680DE10-8FC1-1ED3-5E73-810F66F76524}"/>
              </a:ext>
            </a:extLst>
          </p:cNvPr>
          <p:cNvPicPr>
            <a:picLocks noChangeAspect="1"/>
          </p:cNvPicPr>
          <p:nvPr/>
        </p:nvPicPr>
        <p:blipFill>
          <a:blip r:embed="rId4"/>
          <a:stretch>
            <a:fillRect/>
          </a:stretch>
        </p:blipFill>
        <p:spPr>
          <a:xfrm>
            <a:off x="5540173" y="5269460"/>
            <a:ext cx="527393" cy="527393"/>
          </a:xfrm>
          <a:prstGeom prst="rect">
            <a:avLst/>
          </a:prstGeom>
        </p:spPr>
      </p:pic>
      <p:sp>
        <p:nvSpPr>
          <p:cNvPr id="6" name="Rechteck 5">
            <a:extLst>
              <a:ext uri="{FF2B5EF4-FFF2-40B4-BE49-F238E27FC236}">
                <a16:creationId xmlns:a16="http://schemas.microsoft.com/office/drawing/2014/main" id="{CB925EB2-DFE4-2EE3-458C-76EFAE39671E}"/>
              </a:ext>
            </a:extLst>
          </p:cNvPr>
          <p:cNvSpPr/>
          <p:nvPr/>
        </p:nvSpPr>
        <p:spPr>
          <a:xfrm>
            <a:off x="6270859" y="5457945"/>
            <a:ext cx="1811586" cy="369332"/>
          </a:xfrm>
          <a:prstGeom prst="rect">
            <a:avLst/>
          </a:prstGeom>
        </p:spPr>
        <p:txBody>
          <a:bodyPr wrap="none">
            <a:spAutoFit/>
          </a:bodyPr>
          <a:lstStyle/>
          <a:p>
            <a:r>
              <a:rPr lang="de-DE" b="1" dirty="0">
                <a:solidFill>
                  <a:schemeClr val="accent1">
                    <a:lumMod val="50000"/>
                  </a:schemeClr>
                </a:solidFill>
                <a:latin typeface="-apple-system"/>
              </a:rPr>
              <a:t>Sonja Chiappetta</a:t>
            </a:r>
          </a:p>
        </p:txBody>
      </p:sp>
      <p:sp>
        <p:nvSpPr>
          <p:cNvPr id="7" name="Rechteck 6">
            <a:extLst>
              <a:ext uri="{FF2B5EF4-FFF2-40B4-BE49-F238E27FC236}">
                <a16:creationId xmlns:a16="http://schemas.microsoft.com/office/drawing/2014/main" id="{D8AC341D-8566-56E8-A13F-2AB5DA5208EF}"/>
              </a:ext>
            </a:extLst>
          </p:cNvPr>
          <p:cNvSpPr/>
          <p:nvPr/>
        </p:nvSpPr>
        <p:spPr>
          <a:xfrm>
            <a:off x="6067566" y="4555783"/>
            <a:ext cx="2732479" cy="369332"/>
          </a:xfrm>
          <a:prstGeom prst="rect">
            <a:avLst/>
          </a:prstGeom>
        </p:spPr>
        <p:txBody>
          <a:bodyPr wrap="none">
            <a:spAutoFit/>
          </a:bodyPr>
          <a:lstStyle/>
          <a:p>
            <a:r>
              <a:rPr lang="de-DE" b="1" dirty="0" err="1">
                <a:solidFill>
                  <a:schemeClr val="accent1">
                    <a:lumMod val="50000"/>
                  </a:schemeClr>
                </a:solidFill>
                <a:latin typeface="-apple-system"/>
              </a:rPr>
              <a:t>chiappetta.obesity.intouch</a:t>
            </a:r>
            <a:endParaRPr lang="de-DE" dirty="0">
              <a:solidFill>
                <a:schemeClr val="accent1">
                  <a:lumMod val="50000"/>
                </a:schemeClr>
              </a:solidFill>
            </a:endParaRPr>
          </a:p>
        </p:txBody>
      </p:sp>
      <p:sp>
        <p:nvSpPr>
          <p:cNvPr id="8" name="Textfeld 7">
            <a:extLst>
              <a:ext uri="{FF2B5EF4-FFF2-40B4-BE49-F238E27FC236}">
                <a16:creationId xmlns:a16="http://schemas.microsoft.com/office/drawing/2014/main" id="{F1F23496-3412-1DC6-3075-7658A5D5B0EE}"/>
              </a:ext>
            </a:extLst>
          </p:cNvPr>
          <p:cNvSpPr txBox="1"/>
          <p:nvPr/>
        </p:nvSpPr>
        <p:spPr>
          <a:xfrm>
            <a:off x="6143924" y="3595710"/>
            <a:ext cx="2694071" cy="369332"/>
          </a:xfrm>
          <a:prstGeom prst="rect">
            <a:avLst/>
          </a:prstGeom>
          <a:noFill/>
        </p:spPr>
        <p:txBody>
          <a:bodyPr wrap="none" rtlCol="0">
            <a:spAutoFit/>
          </a:bodyPr>
          <a:lstStyle/>
          <a:p>
            <a:r>
              <a:rPr lang="de-DE" b="1" dirty="0" err="1">
                <a:solidFill>
                  <a:srgbClr val="002060"/>
                </a:solidFill>
              </a:rPr>
              <a:t>drschiappetta@gmail.com</a:t>
            </a:r>
            <a:endParaRPr lang="de-DE" b="1" dirty="0">
              <a:solidFill>
                <a:srgbClr val="002060"/>
              </a:solidFill>
            </a:endParaRPr>
          </a:p>
        </p:txBody>
      </p:sp>
      <p:pic>
        <p:nvPicPr>
          <p:cNvPr id="9" name="Picture 2" descr="Email, Open Mail Icon Grafica di hr-gold · Creative Fabrica">
            <a:extLst>
              <a:ext uri="{FF2B5EF4-FFF2-40B4-BE49-F238E27FC236}">
                <a16:creationId xmlns:a16="http://schemas.microsoft.com/office/drawing/2014/main" id="{10FF7254-C77F-2AB1-BCC2-F9B4C90D3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5673" y="3512101"/>
            <a:ext cx="1018251" cy="65930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34E9E4FD-9A6E-8E80-05F2-7A7A4DC4385E}"/>
              </a:ext>
            </a:extLst>
          </p:cNvPr>
          <p:cNvSpPr/>
          <p:nvPr/>
        </p:nvSpPr>
        <p:spPr>
          <a:xfrm>
            <a:off x="6270858" y="6286738"/>
            <a:ext cx="2133789" cy="369332"/>
          </a:xfrm>
          <a:prstGeom prst="rect">
            <a:avLst/>
          </a:prstGeom>
        </p:spPr>
        <p:txBody>
          <a:bodyPr wrap="none">
            <a:spAutoFit/>
          </a:bodyPr>
          <a:lstStyle/>
          <a:p>
            <a:r>
              <a:rPr lang="de-DE" b="1" dirty="0">
                <a:solidFill>
                  <a:schemeClr val="accent1">
                    <a:lumMod val="50000"/>
                  </a:schemeClr>
                </a:solidFill>
                <a:latin typeface="-apple-system"/>
              </a:rPr>
              <a:t>PD Sonja Chiappetta</a:t>
            </a:r>
          </a:p>
        </p:txBody>
      </p:sp>
      <p:pic>
        <p:nvPicPr>
          <p:cNvPr id="11" name="Grafik 10">
            <a:extLst>
              <a:ext uri="{FF2B5EF4-FFF2-40B4-BE49-F238E27FC236}">
                <a16:creationId xmlns:a16="http://schemas.microsoft.com/office/drawing/2014/main" id="{03383574-81B4-61B9-4172-29E3838B4CB8}"/>
              </a:ext>
            </a:extLst>
          </p:cNvPr>
          <p:cNvPicPr>
            <a:picLocks noChangeAspect="1"/>
          </p:cNvPicPr>
          <p:nvPr/>
        </p:nvPicPr>
        <p:blipFill>
          <a:blip r:embed="rId6"/>
          <a:stretch>
            <a:fillRect/>
          </a:stretch>
        </p:blipFill>
        <p:spPr>
          <a:xfrm>
            <a:off x="5501893" y="6091643"/>
            <a:ext cx="614782" cy="610374"/>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9CB14-F304-6A53-D528-FBD34294C63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712058-691D-578D-B6FC-33B802F159E4}"/>
              </a:ext>
            </a:extLst>
          </p:cNvPr>
          <p:cNvSpPr>
            <a:spLocks noGrp="1"/>
          </p:cNvSpPr>
          <p:nvPr>
            <p:ph type="body" sz="quarter" idx="16"/>
          </p:nvPr>
        </p:nvSpPr>
        <p:spPr>
          <a:xfrm>
            <a:off x="1119127" y="886608"/>
            <a:ext cx="11383551" cy="680819"/>
          </a:xfrm>
        </p:spPr>
        <p:txBody>
          <a:bodyPr/>
          <a:lstStyle/>
          <a:p>
            <a:pPr marL="0" indent="0">
              <a:buNone/>
            </a:pPr>
            <a:r>
              <a:rPr lang="en-US" dirty="0"/>
              <a:t>Case mix disclosure</a:t>
            </a:r>
          </a:p>
        </p:txBody>
      </p:sp>
      <p:graphicFrame>
        <p:nvGraphicFramePr>
          <p:cNvPr id="9" name="Content Placeholder 11">
            <a:extLst>
              <a:ext uri="{FF2B5EF4-FFF2-40B4-BE49-F238E27FC236}">
                <a16:creationId xmlns:a16="http://schemas.microsoft.com/office/drawing/2014/main" id="{A0CB853D-5CA0-AD17-B29E-5A05FC961C87}"/>
              </a:ext>
            </a:extLst>
          </p:cNvPr>
          <p:cNvGraphicFramePr>
            <a:graphicFrameLocks/>
          </p:cNvGraphicFramePr>
          <p:nvPr>
            <p:extLst>
              <p:ext uri="{D42A27DB-BD31-4B8C-83A1-F6EECF244321}">
                <p14:modId xmlns:p14="http://schemas.microsoft.com/office/powerpoint/2010/main" val="1469520470"/>
              </p:ext>
            </p:extLst>
          </p:nvPr>
        </p:nvGraphicFramePr>
        <p:xfrm>
          <a:off x="654050" y="1639996"/>
          <a:ext cx="11112647" cy="487510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6616C888-72B8-BDA4-E42F-2A716680D5A3}"/>
              </a:ext>
            </a:extLst>
          </p:cNvPr>
          <p:cNvSpPr/>
          <p:nvPr/>
        </p:nvSpPr>
        <p:spPr>
          <a:xfrm>
            <a:off x="144966" y="111512"/>
            <a:ext cx="4694663" cy="702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75400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357FEF-2EA5-3EDE-4D68-B83E95978FC2}"/>
              </a:ext>
            </a:extLst>
          </p:cNvPr>
          <p:cNvSpPr>
            <a:spLocks noGrp="1"/>
          </p:cNvSpPr>
          <p:nvPr>
            <p:ph type="title"/>
          </p:nvPr>
        </p:nvSpPr>
        <p:spPr>
          <a:xfrm>
            <a:off x="1092200" y="786383"/>
            <a:ext cx="3068833" cy="2093975"/>
          </a:xfrm>
        </p:spPr>
        <p:txBody>
          <a:bodyPr anchor="b">
            <a:normAutofit/>
          </a:bodyPr>
          <a:lstStyle/>
          <a:p>
            <a:r>
              <a:rPr lang="en-US" b="1" i="0" dirty="0">
                <a:effectLst/>
              </a:rPr>
              <a:t>Correlation between Cancer and Obesity</a:t>
            </a:r>
            <a:endParaRPr lang="it-IT" dirty="0"/>
          </a:p>
        </p:txBody>
      </p:sp>
      <p:pic>
        <p:nvPicPr>
          <p:cNvPr id="1026" name="Picture 2" descr="13 cancers are associated with overweight and obesity: meningioma (cancer in the tissue covering brain and spinal cord); adenocarcinoma of the esophagus; multiple myeloma (cancer of blood cells); kidneys; uterus; ovaries; thyroid; breast (in post-menopausal women); liver; gallbladder; upper stomach; pancreas; and colon and rectum.">
            <a:extLst>
              <a:ext uri="{FF2B5EF4-FFF2-40B4-BE49-F238E27FC236}">
                <a16:creationId xmlns:a16="http://schemas.microsoft.com/office/drawing/2014/main" id="{1CDA59C1-9E68-0685-4BEC-8AD426ADB3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5058" y="812800"/>
            <a:ext cx="4661693" cy="4868609"/>
          </a:xfrm>
          <a:prstGeom prst="rect">
            <a:avLst/>
          </a:prstGeom>
          <a:solidFill>
            <a:srgbClr val="FFFFFF"/>
          </a:solidFill>
        </p:spPr>
      </p:pic>
      <p:sp>
        <p:nvSpPr>
          <p:cNvPr id="3" name="Segnaposto contenuto 2">
            <a:extLst>
              <a:ext uri="{FF2B5EF4-FFF2-40B4-BE49-F238E27FC236}">
                <a16:creationId xmlns:a16="http://schemas.microsoft.com/office/drawing/2014/main" id="{4E09023A-5AD2-55EA-75F8-E4E0ED41FA64}"/>
              </a:ext>
            </a:extLst>
          </p:cNvPr>
          <p:cNvSpPr>
            <a:spLocks noGrp="1"/>
          </p:cNvSpPr>
          <p:nvPr>
            <p:ph type="body" sz="half" idx="2"/>
          </p:nvPr>
        </p:nvSpPr>
        <p:spPr>
          <a:xfrm>
            <a:off x="1092200" y="3043050"/>
            <a:ext cx="3068832" cy="2638359"/>
          </a:xfrm>
        </p:spPr>
        <p:txBody>
          <a:bodyPr>
            <a:normAutofit/>
          </a:bodyPr>
          <a:lstStyle/>
          <a:p>
            <a:pPr marL="742950" lvl="1" indent="-285750">
              <a:lnSpc>
                <a:spcPct val="90000"/>
              </a:lnSpc>
              <a:buFont typeface="Arial" panose="020B0604020202020204" pitchFamily="34" charset="0"/>
              <a:buChar char="•"/>
            </a:pPr>
            <a:r>
              <a:rPr lang="en-US" sz="1300" b="0" i="0" dirty="0">
                <a:solidFill>
                  <a:srgbClr val="FFFFFF"/>
                </a:solidFill>
                <a:effectLst/>
              </a:rPr>
              <a:t>Obesity is a significant risk factor for developing various types of cancer.</a:t>
            </a:r>
          </a:p>
          <a:p>
            <a:pPr marL="742950" lvl="1" indent="-285750">
              <a:lnSpc>
                <a:spcPct val="90000"/>
              </a:lnSpc>
              <a:buFont typeface="Arial" panose="020B0604020202020204" pitchFamily="34" charset="0"/>
              <a:buChar char="•"/>
            </a:pPr>
            <a:r>
              <a:rPr lang="en-US" sz="1300" b="0" i="0" dirty="0">
                <a:solidFill>
                  <a:srgbClr val="FFFFFF"/>
                </a:solidFill>
                <a:effectLst/>
              </a:rPr>
              <a:t>According to the CDC, obesity is associated with about 40 </a:t>
            </a:r>
            <a:r>
              <a:rPr lang="en-US" sz="1300" dirty="0">
                <a:solidFill>
                  <a:srgbClr val="FFFFFF"/>
                </a:solidFill>
              </a:rPr>
              <a:t>%</a:t>
            </a:r>
            <a:r>
              <a:rPr lang="en-US" sz="1300" b="0" i="0" dirty="0">
                <a:solidFill>
                  <a:srgbClr val="FFFFFF"/>
                </a:solidFill>
                <a:effectLst/>
              </a:rPr>
              <a:t>of cancer cases in the United States.</a:t>
            </a:r>
          </a:p>
          <a:p>
            <a:pPr marL="742950" lvl="1" indent="-285750">
              <a:lnSpc>
                <a:spcPct val="90000"/>
              </a:lnSpc>
              <a:buFont typeface="Arial" panose="020B0604020202020204" pitchFamily="34" charset="0"/>
              <a:buChar char="•"/>
            </a:pPr>
            <a:r>
              <a:rPr lang="en-US" sz="1300" b="0" i="0" dirty="0">
                <a:solidFill>
                  <a:srgbClr val="FFFFFF"/>
                </a:solidFill>
                <a:effectLst/>
              </a:rPr>
              <a:t>Cancer incidence has increased in parallel with the obesity epidemic, with a significant increase in </a:t>
            </a:r>
            <a:r>
              <a:rPr lang="en-US" sz="1300" b="0" i="0" dirty="0" err="1">
                <a:solidFill>
                  <a:srgbClr val="FFFFFF"/>
                </a:solidFill>
                <a:effectLst/>
              </a:rPr>
              <a:t>oesophageal</a:t>
            </a:r>
            <a:r>
              <a:rPr lang="en-US" sz="1300" b="0" i="0" dirty="0">
                <a:solidFill>
                  <a:srgbClr val="FFFFFF"/>
                </a:solidFill>
                <a:effectLst/>
              </a:rPr>
              <a:t> and stomach cancer cases.</a:t>
            </a:r>
            <a:endParaRPr lang="it-IT" sz="1300" dirty="0">
              <a:solidFill>
                <a:srgbClr val="FFFFFF"/>
              </a:solidFill>
            </a:endParaRPr>
          </a:p>
        </p:txBody>
      </p:sp>
      <p:pic>
        <p:nvPicPr>
          <p:cNvPr id="5" name="Immagine 4">
            <a:extLst>
              <a:ext uri="{FF2B5EF4-FFF2-40B4-BE49-F238E27FC236}">
                <a16:creationId xmlns:a16="http://schemas.microsoft.com/office/drawing/2014/main" id="{A87DC177-F11F-7B7F-0124-5EEF8FBB6CE4}"/>
              </a:ext>
            </a:extLst>
          </p:cNvPr>
          <p:cNvPicPr>
            <a:picLocks noChangeAspect="1"/>
          </p:cNvPicPr>
          <p:nvPr/>
        </p:nvPicPr>
        <p:blipFill>
          <a:blip r:embed="rId3"/>
          <a:stretch>
            <a:fillRect/>
          </a:stretch>
        </p:blipFill>
        <p:spPr>
          <a:xfrm>
            <a:off x="6149438" y="5681409"/>
            <a:ext cx="4497313" cy="677015"/>
          </a:xfrm>
          <a:prstGeom prst="rect">
            <a:avLst/>
          </a:prstGeom>
        </p:spPr>
      </p:pic>
      <p:sp>
        <p:nvSpPr>
          <p:cNvPr id="6" name="Rettangolo 5">
            <a:extLst>
              <a:ext uri="{FF2B5EF4-FFF2-40B4-BE49-F238E27FC236}">
                <a16:creationId xmlns:a16="http://schemas.microsoft.com/office/drawing/2014/main" id="{3E19D7B3-9A2A-9AB7-8226-147F8FB16553}"/>
              </a:ext>
            </a:extLst>
          </p:cNvPr>
          <p:cNvSpPr/>
          <p:nvPr/>
        </p:nvSpPr>
        <p:spPr>
          <a:xfrm>
            <a:off x="252662" y="6208399"/>
            <a:ext cx="3164305" cy="557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hteck 3">
            <a:extLst>
              <a:ext uri="{FF2B5EF4-FFF2-40B4-BE49-F238E27FC236}">
                <a16:creationId xmlns:a16="http://schemas.microsoft.com/office/drawing/2014/main" id="{687D0622-720E-1BFA-50CF-3729011AD1AD}"/>
              </a:ext>
            </a:extLst>
          </p:cNvPr>
          <p:cNvSpPr/>
          <p:nvPr/>
        </p:nvSpPr>
        <p:spPr>
          <a:xfrm>
            <a:off x="5597912" y="1984917"/>
            <a:ext cx="2029522" cy="68022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78974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1219200" y="1219200"/>
            <a:ext cx="9144000" cy="0"/>
          </a:xfrm>
          <a:prstGeom prst="rect">
            <a:avLst/>
          </a:prstGeom>
          <a:solidFill>
            <a:srgbClr val="F1F1F1"/>
          </a:solid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800" dirty="0">
                <a:solidFill>
                  <a:srgbClr val="363636"/>
                </a:solidFill>
              </a:rPr>
              <a:t>Rate of New Obesity-associated Cancers by Cancer Type</a:t>
            </a:r>
            <a:endParaRPr lang="en-US" sz="2800" dirty="0"/>
          </a:p>
          <a:p>
            <a:pPr marL="0" indent="0" algn="ctr">
              <a:buNone/>
            </a:pPr>
            <a:r>
              <a:rPr lang="en-US" sz="2800" dirty="0">
                <a:solidFill>
                  <a:srgbClr val="363636"/>
                </a:solidFill>
              </a:rPr>
              <a:t>All Obesity-associated Cancers, </a:t>
            </a:r>
            <a:endParaRPr lang="en-US" sz="2800" dirty="0"/>
          </a:p>
          <a:p>
            <a:pPr marL="0" indent="0" algn="ctr">
              <a:buNone/>
            </a:pPr>
            <a:r>
              <a:rPr lang="en-US" sz="2800" dirty="0">
                <a:solidFill>
                  <a:srgbClr val="363636"/>
                </a:solidFill>
              </a:rPr>
              <a:t>        Male and Female, United States, 2020 </a:t>
            </a:r>
            <a:endParaRPr lang="en-US" sz="2800" dirty="0"/>
          </a:p>
        </p:txBody>
      </p:sp>
      <p:pic>
        <p:nvPicPr>
          <p:cNvPr id="3" name="Image 0" descr="preencoded.png"/>
          <p:cNvPicPr>
            <a:picLocks noChangeAspect="1"/>
          </p:cNvPicPr>
          <p:nvPr/>
        </p:nvPicPr>
        <p:blipFill>
          <a:blip r:embed="rId3"/>
          <a:stretch>
            <a:fillRect/>
          </a:stretch>
        </p:blipFill>
        <p:spPr>
          <a:xfrm>
            <a:off x="-605751" y="1733685"/>
            <a:ext cx="8185645" cy="6142508"/>
          </a:xfrm>
          <a:prstGeom prst="rect">
            <a:avLst/>
          </a:prstGeom>
        </p:spPr>
      </p:pic>
      <p:sp>
        <p:nvSpPr>
          <p:cNvPr id="4" name="Text 1"/>
          <p:cNvSpPr/>
          <p:nvPr/>
        </p:nvSpPr>
        <p:spPr>
          <a:xfrm>
            <a:off x="1219200" y="5770097"/>
            <a:ext cx="9144000" cy="24384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000000"/>
                </a:solidFill>
              </a:rPr>
              <a:t>Rate per 100,000 people</a:t>
            </a:r>
            <a:endParaRPr lang="en-US" sz="1333" dirty="0"/>
          </a:p>
        </p:txBody>
      </p:sp>
      <p:sp>
        <p:nvSpPr>
          <p:cNvPr id="5" name="Text 2"/>
          <p:cNvSpPr/>
          <p:nvPr/>
        </p:nvSpPr>
        <p:spPr>
          <a:xfrm>
            <a:off x="0" y="6108191"/>
            <a:ext cx="10972800" cy="7315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333" dirty="0">
                <a:solidFill>
                  <a:srgbClr val="000000"/>
                </a:solidFill>
              </a:rPr>
              <a:t>Source - U.S. Cancer Statistics Working Group. U.S. Cancer Statistics Data Visualizations Tool, based on 2022 submission data (1999-2020): U.S. Department of Health and Human Services, Centers for Disease Control and Prevention and National Cancer Institute; </a:t>
            </a:r>
            <a:r>
              <a:rPr lang="en-US" sz="1333" u="sng" dirty="0">
                <a:solidFill>
                  <a:srgbClr val="000000"/>
                </a:solidFill>
                <a:hlinkClick r:id="rId4">
                  <a:extLst>
                    <a:ext uri="{A12FA001-AC4F-418D-AE19-62706E023703}">
                      <ahyp:hlinkClr xmlns:ahyp="http://schemas.microsoft.com/office/drawing/2018/hyperlinkcolor" val="tx"/>
                    </a:ext>
                  </a:extLst>
                </a:hlinkClick>
              </a:rPr>
              <a:t>https://www.cdc.gov/cancer/dataviz</a:t>
            </a:r>
            <a:r>
              <a:rPr lang="en-US" sz="1333" dirty="0">
                <a:solidFill>
                  <a:srgbClr val="000000"/>
                </a:solidFill>
              </a:rPr>
              <a:t>, released in November 2023.</a:t>
            </a:r>
            <a:endParaRPr lang="en-US" sz="1333" dirty="0"/>
          </a:p>
        </p:txBody>
      </p:sp>
      <p:sp>
        <p:nvSpPr>
          <p:cNvPr id="7" name="CasellaDiTesto 6">
            <a:extLst>
              <a:ext uri="{FF2B5EF4-FFF2-40B4-BE49-F238E27FC236}">
                <a16:creationId xmlns:a16="http://schemas.microsoft.com/office/drawing/2014/main" id="{80DD22C9-D06D-C334-025A-5834F83BEBE4}"/>
              </a:ext>
            </a:extLst>
          </p:cNvPr>
          <p:cNvSpPr txBox="1"/>
          <p:nvPr/>
        </p:nvSpPr>
        <p:spPr>
          <a:xfrm>
            <a:off x="5111577" y="2546719"/>
            <a:ext cx="6479005" cy="3539430"/>
          </a:xfrm>
          <a:prstGeom prst="rect">
            <a:avLst/>
          </a:prstGeom>
          <a:noFill/>
          <a:ln w="38100">
            <a:solidFill>
              <a:srgbClr val="0070C0"/>
            </a:solidFill>
          </a:ln>
        </p:spPr>
        <p:txBody>
          <a:bodyPr wrap="square">
            <a:spAutoFit/>
          </a:bodyPr>
          <a:lstStyle/>
          <a:p>
            <a:pPr algn="l">
              <a:buFont typeface="Arial" panose="020B0604020202020204" pitchFamily="34" charset="0"/>
              <a:buChar char="•"/>
            </a:pPr>
            <a:r>
              <a:rPr lang="en-US" sz="1600" b="0" i="0" dirty="0">
                <a:solidFill>
                  <a:srgbClr val="000000"/>
                </a:solidFill>
                <a:effectLst/>
                <a:latin typeface="Open Sans" panose="020B0606030504020204" pitchFamily="34" charset="0"/>
              </a:rPr>
              <a:t>More than 684,000 obesity-associated cancers occur in the United States each year, including more than 210,000 among men and 470,000 among women.</a:t>
            </a:r>
          </a:p>
          <a:p>
            <a:pPr algn="l"/>
            <a:endParaRPr lang="en-US" sz="1600" b="0" i="0" dirty="0">
              <a:solidFill>
                <a:srgbClr val="000000"/>
              </a:solidFill>
              <a:effectLst/>
              <a:latin typeface="Open Sans" panose="020B0606030504020204" pitchFamily="34" charset="0"/>
            </a:endParaRPr>
          </a:p>
          <a:p>
            <a:pPr algn="l">
              <a:buFont typeface="Arial" panose="020B0604020202020204" pitchFamily="34" charset="0"/>
              <a:buChar char="•"/>
            </a:pPr>
            <a:r>
              <a:rPr lang="en-US" sz="1600" b="1" i="0" dirty="0">
                <a:solidFill>
                  <a:srgbClr val="000000"/>
                </a:solidFill>
                <a:effectLst/>
                <a:latin typeface="Open Sans" panose="020B0606030504020204" pitchFamily="34" charset="0"/>
              </a:rPr>
              <a:t>Breast cancer after menopause is the most common obesity-associated cancer among women. </a:t>
            </a:r>
          </a:p>
          <a:p>
            <a:pPr algn="l">
              <a:buFont typeface="Arial" panose="020B0604020202020204" pitchFamily="34" charset="0"/>
              <a:buChar char="•"/>
            </a:pPr>
            <a:r>
              <a:rPr lang="en-US" sz="1600" b="1" i="0" dirty="0">
                <a:solidFill>
                  <a:srgbClr val="000000"/>
                </a:solidFill>
                <a:effectLst/>
                <a:latin typeface="Open Sans" panose="020B0606030504020204" pitchFamily="34" charset="0"/>
              </a:rPr>
              <a:t>Colorectal cancer is the most common obesity-associated cancer among men.</a:t>
            </a:r>
          </a:p>
          <a:p>
            <a:pPr algn="l"/>
            <a:endParaRPr lang="en-US" sz="1600" b="0" i="0" dirty="0">
              <a:solidFill>
                <a:srgbClr val="000000"/>
              </a:solidFill>
              <a:effectLst/>
              <a:latin typeface="Open Sans" panose="020B0606030504020204" pitchFamily="34" charset="0"/>
            </a:endParaRPr>
          </a:p>
          <a:p>
            <a:pPr algn="l">
              <a:buFont typeface="Arial" panose="020B0604020202020204" pitchFamily="34" charset="0"/>
              <a:buChar char="•"/>
            </a:pPr>
            <a:r>
              <a:rPr lang="en-US" sz="1600" b="1" i="0" dirty="0">
                <a:solidFill>
                  <a:srgbClr val="000000"/>
                </a:solidFill>
                <a:effectLst/>
                <a:latin typeface="Open Sans" panose="020B0606030504020204" pitchFamily="34" charset="0"/>
              </a:rPr>
              <a:t>More than 90% of new obesity-related cancers occur in men and women who are 50 years old or older. </a:t>
            </a:r>
            <a:r>
              <a:rPr lang="en-US" sz="1600" b="0" i="0" dirty="0">
                <a:solidFill>
                  <a:srgbClr val="000000"/>
                </a:solidFill>
                <a:effectLst/>
                <a:latin typeface="Open Sans" panose="020B0606030504020204" pitchFamily="34" charset="0"/>
              </a:rPr>
              <a:t>More than 684,000 obesity-associated cancers occur in the United States each year, including more than 210,000 among men and 470,000 among women.</a:t>
            </a:r>
          </a:p>
        </p:txBody>
      </p:sp>
      <p:sp>
        <p:nvSpPr>
          <p:cNvPr id="6" name="Abgerundetes Rechteck 5">
            <a:extLst>
              <a:ext uri="{FF2B5EF4-FFF2-40B4-BE49-F238E27FC236}">
                <a16:creationId xmlns:a16="http://schemas.microsoft.com/office/drawing/2014/main" id="{CD1895CA-E879-2CE3-5FE3-739D91B999AD}"/>
              </a:ext>
            </a:extLst>
          </p:cNvPr>
          <p:cNvSpPr/>
          <p:nvPr/>
        </p:nvSpPr>
        <p:spPr>
          <a:xfrm>
            <a:off x="657546" y="4458983"/>
            <a:ext cx="2691829" cy="565079"/>
          </a:xfrm>
          <a:prstGeom prst="round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600556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BA6340-0639-1E73-3048-BC31CB4C7668}"/>
              </a:ext>
            </a:extLst>
          </p:cNvPr>
          <p:cNvSpPr>
            <a:spLocks noGrp="1"/>
          </p:cNvSpPr>
          <p:nvPr>
            <p:ph type="title"/>
          </p:nvPr>
        </p:nvSpPr>
        <p:spPr>
          <a:xfrm>
            <a:off x="457200" y="4436447"/>
            <a:ext cx="11019007" cy="743682"/>
          </a:xfrm>
        </p:spPr>
        <p:txBody>
          <a:bodyPr anchor="b">
            <a:normAutofit/>
          </a:bodyPr>
          <a:lstStyle/>
          <a:p>
            <a:pPr algn="l">
              <a:lnSpc>
                <a:spcPts val="2250"/>
              </a:lnSpc>
              <a:spcBef>
                <a:spcPts val="2000"/>
              </a:spcBef>
              <a:spcAft>
                <a:spcPts val="1000"/>
              </a:spcAft>
            </a:pPr>
            <a:r>
              <a:rPr lang="de-DE" sz="2400" b="0" i="0" u="none" strike="noStrike" dirty="0" err="1">
                <a:solidFill>
                  <a:schemeClr val="bg1"/>
                </a:solidFill>
                <a:effectLst/>
                <a:latin typeface="Cambria" panose="02040503050406030204" pitchFamily="18" charset="0"/>
              </a:rPr>
              <a:t>Association</a:t>
            </a:r>
            <a:r>
              <a:rPr lang="de-DE" sz="2400" b="0" i="0" u="none" strike="noStrike" dirty="0">
                <a:solidFill>
                  <a:schemeClr val="bg1"/>
                </a:solidFill>
                <a:effectLst/>
                <a:latin typeface="Cambria" panose="02040503050406030204" pitchFamily="18" charset="0"/>
              </a:rPr>
              <a:t> </a:t>
            </a:r>
            <a:r>
              <a:rPr lang="de-DE" sz="2400" b="0" i="0" u="none" strike="noStrike" dirty="0" err="1">
                <a:solidFill>
                  <a:schemeClr val="bg1"/>
                </a:solidFill>
                <a:effectLst/>
                <a:latin typeface="Cambria" panose="02040503050406030204" pitchFamily="18" charset="0"/>
              </a:rPr>
              <a:t>of</a:t>
            </a:r>
            <a:r>
              <a:rPr lang="de-DE" sz="2400" b="0" i="0" u="none" strike="noStrike" dirty="0">
                <a:solidFill>
                  <a:schemeClr val="bg1"/>
                </a:solidFill>
                <a:effectLst/>
                <a:latin typeface="Cambria" panose="02040503050406030204" pitchFamily="18" charset="0"/>
              </a:rPr>
              <a:t> Bariatric </a:t>
            </a:r>
            <a:r>
              <a:rPr lang="de-DE" sz="2400" b="0" i="0" u="none" strike="noStrike" dirty="0" err="1">
                <a:solidFill>
                  <a:schemeClr val="bg1"/>
                </a:solidFill>
                <a:effectLst/>
                <a:latin typeface="Cambria" panose="02040503050406030204" pitchFamily="18" charset="0"/>
              </a:rPr>
              <a:t>Surgery</a:t>
            </a:r>
            <a:r>
              <a:rPr lang="de-DE" sz="2400" b="0" i="0" u="none" strike="noStrike" dirty="0">
                <a:solidFill>
                  <a:schemeClr val="bg1"/>
                </a:solidFill>
                <a:effectLst/>
                <a:latin typeface="Cambria" panose="02040503050406030204" pitchFamily="18" charset="0"/>
              </a:rPr>
              <a:t> </a:t>
            </a:r>
            <a:r>
              <a:rPr lang="de-DE" sz="2400" b="0" i="0" u="none" strike="noStrike" dirty="0" err="1">
                <a:solidFill>
                  <a:schemeClr val="bg1"/>
                </a:solidFill>
                <a:effectLst/>
                <a:latin typeface="Cambria" panose="02040503050406030204" pitchFamily="18" charset="0"/>
              </a:rPr>
              <a:t>With</a:t>
            </a:r>
            <a:r>
              <a:rPr lang="de-DE" sz="2400" b="0" i="0" u="none" strike="noStrike" dirty="0">
                <a:solidFill>
                  <a:schemeClr val="bg1"/>
                </a:solidFill>
                <a:effectLst/>
                <a:latin typeface="Cambria" panose="02040503050406030204" pitchFamily="18" charset="0"/>
              </a:rPr>
              <a:t> Cancer Risk and </a:t>
            </a:r>
            <a:r>
              <a:rPr lang="de-DE" sz="2400" b="0" i="0" u="none" strike="noStrike" dirty="0" err="1">
                <a:solidFill>
                  <a:schemeClr val="bg1"/>
                </a:solidFill>
                <a:effectLst/>
                <a:latin typeface="Cambria" panose="02040503050406030204" pitchFamily="18" charset="0"/>
              </a:rPr>
              <a:t>Mortality</a:t>
            </a:r>
            <a:r>
              <a:rPr lang="de-DE" sz="2400" b="0" i="0" u="none" strike="noStrike" dirty="0">
                <a:solidFill>
                  <a:schemeClr val="bg1"/>
                </a:solidFill>
                <a:effectLst/>
                <a:latin typeface="Cambria" panose="02040503050406030204" pitchFamily="18" charset="0"/>
              </a:rPr>
              <a:t> in </a:t>
            </a:r>
            <a:r>
              <a:rPr lang="de-DE" sz="2400" b="0" i="0" u="none" strike="noStrike" dirty="0" err="1">
                <a:solidFill>
                  <a:schemeClr val="bg1"/>
                </a:solidFill>
                <a:effectLst/>
                <a:latin typeface="Cambria" panose="02040503050406030204" pitchFamily="18" charset="0"/>
              </a:rPr>
              <a:t>Adults</a:t>
            </a:r>
            <a:r>
              <a:rPr lang="de-DE" sz="2400" b="0" i="0" u="none" strike="noStrike" dirty="0">
                <a:solidFill>
                  <a:schemeClr val="bg1"/>
                </a:solidFill>
                <a:effectLst/>
                <a:latin typeface="Cambria" panose="02040503050406030204" pitchFamily="18" charset="0"/>
              </a:rPr>
              <a:t> </a:t>
            </a:r>
            <a:r>
              <a:rPr lang="de-DE" sz="2400" b="0" i="0" u="none" strike="noStrike" dirty="0" err="1">
                <a:solidFill>
                  <a:schemeClr val="bg1"/>
                </a:solidFill>
                <a:effectLst/>
                <a:latin typeface="Cambria" panose="02040503050406030204" pitchFamily="18" charset="0"/>
              </a:rPr>
              <a:t>With</a:t>
            </a:r>
            <a:r>
              <a:rPr lang="de-DE" sz="2400" b="0" i="0" u="none" strike="noStrike" dirty="0">
                <a:solidFill>
                  <a:schemeClr val="bg1"/>
                </a:solidFill>
                <a:effectLst/>
                <a:latin typeface="Cambria" panose="02040503050406030204" pitchFamily="18" charset="0"/>
              </a:rPr>
              <a:t> </a:t>
            </a:r>
            <a:r>
              <a:rPr lang="de-DE" sz="2400" b="0" i="0" u="none" strike="noStrike" dirty="0" err="1">
                <a:solidFill>
                  <a:schemeClr val="bg1"/>
                </a:solidFill>
                <a:effectLst/>
                <a:latin typeface="Cambria" panose="02040503050406030204" pitchFamily="18" charset="0"/>
              </a:rPr>
              <a:t>Obesity</a:t>
            </a:r>
            <a:endParaRPr lang="de-DE" sz="2400" b="0" i="0" u="none" strike="noStrike" dirty="0">
              <a:solidFill>
                <a:schemeClr val="bg1"/>
              </a:solidFill>
              <a:effectLst/>
              <a:latin typeface="Cambria" panose="02040503050406030204" pitchFamily="18" charset="0"/>
            </a:endParaRPr>
          </a:p>
        </p:txBody>
      </p:sp>
      <p:sp>
        <p:nvSpPr>
          <p:cNvPr id="14" name="Text Placeholder 3">
            <a:extLst>
              <a:ext uri="{FF2B5EF4-FFF2-40B4-BE49-F238E27FC236}">
                <a16:creationId xmlns:a16="http://schemas.microsoft.com/office/drawing/2014/main" id="{FF04E7B6-76FF-BD38-2BBB-BFBB473BA7BE}"/>
              </a:ext>
            </a:extLst>
          </p:cNvPr>
          <p:cNvSpPr>
            <a:spLocks noGrp="1"/>
          </p:cNvSpPr>
          <p:nvPr>
            <p:ph type="body" sz="half" idx="2"/>
          </p:nvPr>
        </p:nvSpPr>
        <p:spPr>
          <a:xfrm>
            <a:off x="278780" y="5348274"/>
            <a:ext cx="11742234" cy="1311709"/>
          </a:xfrm>
        </p:spPr>
        <p:txBody>
          <a:bodyPr>
            <a:normAutofit/>
          </a:bodyPr>
          <a:lstStyle/>
          <a:p>
            <a:r>
              <a:rPr lang="de-DE" b="0" i="0" u="none" strike="noStrike" dirty="0">
                <a:solidFill>
                  <a:schemeClr val="bg1"/>
                </a:solidFill>
                <a:effectLst/>
              </a:rPr>
              <a:t>In </a:t>
            </a:r>
            <a:r>
              <a:rPr lang="de-DE" b="0" i="0" u="none" strike="noStrike" dirty="0" err="1">
                <a:solidFill>
                  <a:schemeClr val="bg1"/>
                </a:solidFill>
                <a:effectLst/>
              </a:rPr>
              <a:t>the</a:t>
            </a:r>
            <a:r>
              <a:rPr lang="de-DE" b="0" i="0" u="none" strike="noStrike" dirty="0">
                <a:solidFill>
                  <a:schemeClr val="bg1"/>
                </a:solidFill>
                <a:effectLst/>
              </a:rPr>
              <a:t> SPLENDID (</a:t>
            </a:r>
            <a:r>
              <a:rPr lang="de-DE" b="0" i="0" u="none" strike="noStrike" dirty="0" err="1">
                <a:solidFill>
                  <a:schemeClr val="bg1"/>
                </a:solidFill>
                <a:effectLst/>
              </a:rPr>
              <a:t>Surgical</a:t>
            </a:r>
            <a:r>
              <a:rPr lang="de-DE" b="0" i="0" u="none" strike="noStrike" dirty="0">
                <a:solidFill>
                  <a:schemeClr val="bg1"/>
                </a:solidFill>
                <a:effectLst/>
              </a:rPr>
              <a:t> Procedures and Long-term </a:t>
            </a:r>
            <a:r>
              <a:rPr lang="de-DE" b="0" i="0" u="none" strike="noStrike" dirty="0" err="1">
                <a:solidFill>
                  <a:schemeClr val="bg1"/>
                </a:solidFill>
                <a:effectLst/>
              </a:rPr>
              <a:t>Effectiveness</a:t>
            </a:r>
            <a:r>
              <a:rPr lang="de-DE" b="0" i="0" u="none" strike="noStrike" dirty="0">
                <a:solidFill>
                  <a:schemeClr val="bg1"/>
                </a:solidFill>
                <a:effectLst/>
              </a:rPr>
              <a:t> in </a:t>
            </a:r>
            <a:r>
              <a:rPr lang="de-DE" b="0" i="0" u="none" strike="noStrike" dirty="0" err="1">
                <a:solidFill>
                  <a:schemeClr val="bg1"/>
                </a:solidFill>
                <a:effectLst/>
              </a:rPr>
              <a:t>Neoplastic</a:t>
            </a:r>
            <a:r>
              <a:rPr lang="de-DE" b="0" i="0" u="none" strike="noStrike" dirty="0">
                <a:solidFill>
                  <a:schemeClr val="bg1"/>
                </a:solidFill>
                <a:effectLst/>
              </a:rPr>
              <a:t> Disease </a:t>
            </a:r>
            <a:r>
              <a:rPr lang="de-DE" b="0" i="0" u="none" strike="noStrike" dirty="0" err="1">
                <a:solidFill>
                  <a:schemeClr val="bg1"/>
                </a:solidFill>
                <a:effectLst/>
              </a:rPr>
              <a:t>Incidence</a:t>
            </a:r>
            <a:r>
              <a:rPr lang="de-DE" b="0" i="0" u="none" strike="noStrike" dirty="0">
                <a:solidFill>
                  <a:schemeClr val="bg1"/>
                </a:solidFill>
                <a:effectLst/>
              </a:rPr>
              <a:t> and Death) </a:t>
            </a:r>
            <a:r>
              <a:rPr lang="de-DE" b="0" i="0" u="none" strike="noStrike" dirty="0" err="1">
                <a:solidFill>
                  <a:schemeClr val="bg1"/>
                </a:solidFill>
                <a:effectLst/>
              </a:rPr>
              <a:t>matched</a:t>
            </a:r>
            <a:r>
              <a:rPr lang="de-DE" b="0" i="0" u="none" strike="noStrike" dirty="0">
                <a:solidFill>
                  <a:schemeClr val="bg1"/>
                </a:solidFill>
                <a:effectLst/>
              </a:rPr>
              <a:t> </a:t>
            </a:r>
            <a:r>
              <a:rPr lang="de-DE" b="0" i="0" u="none" strike="noStrike" dirty="0" err="1">
                <a:solidFill>
                  <a:schemeClr val="bg1"/>
                </a:solidFill>
                <a:effectLst/>
              </a:rPr>
              <a:t>cohort</a:t>
            </a:r>
            <a:r>
              <a:rPr lang="de-DE" b="0" i="0" u="none" strike="noStrike" dirty="0">
                <a:solidFill>
                  <a:schemeClr val="bg1"/>
                </a:solidFill>
                <a:effectLst/>
              </a:rPr>
              <a:t> </a:t>
            </a:r>
            <a:r>
              <a:rPr lang="de-DE" b="0" i="0" u="none" strike="noStrike" dirty="0" err="1">
                <a:solidFill>
                  <a:schemeClr val="bg1"/>
                </a:solidFill>
                <a:effectLst/>
              </a:rPr>
              <a:t>study</a:t>
            </a:r>
            <a:r>
              <a:rPr lang="de-DE" b="0" i="0" u="none" strike="noStrike" dirty="0">
                <a:solidFill>
                  <a:schemeClr val="bg1"/>
                </a:solidFill>
                <a:effectLst/>
              </a:rPr>
              <a:t>, adult </a:t>
            </a:r>
            <a:r>
              <a:rPr lang="de-DE" b="0" i="0" u="none" strike="noStrike" dirty="0" err="1">
                <a:solidFill>
                  <a:schemeClr val="bg1"/>
                </a:solidFill>
                <a:effectLst/>
              </a:rPr>
              <a:t>patients</a:t>
            </a:r>
            <a:r>
              <a:rPr lang="de-DE" b="0" i="0" u="none" strike="noStrike" dirty="0">
                <a:solidFill>
                  <a:schemeClr val="bg1"/>
                </a:solidFill>
                <a:effectLst/>
              </a:rPr>
              <a:t> </a:t>
            </a:r>
            <a:r>
              <a:rPr lang="de-DE" b="0" i="0" u="none" strike="noStrike" dirty="0" err="1">
                <a:solidFill>
                  <a:schemeClr val="bg1"/>
                </a:solidFill>
                <a:effectLst/>
              </a:rPr>
              <a:t>with</a:t>
            </a:r>
            <a:r>
              <a:rPr lang="de-DE" b="0" i="0" u="none" strike="noStrike" dirty="0">
                <a:solidFill>
                  <a:schemeClr val="bg1"/>
                </a:solidFill>
                <a:effectLst/>
              </a:rPr>
              <a:t> a BMI </a:t>
            </a:r>
            <a:r>
              <a:rPr lang="de-DE" b="0" i="0" u="none" strike="noStrike" dirty="0" err="1">
                <a:solidFill>
                  <a:schemeClr val="bg1"/>
                </a:solidFill>
                <a:effectLst/>
              </a:rPr>
              <a:t>of</a:t>
            </a:r>
            <a:r>
              <a:rPr lang="de-DE" b="0" i="0" u="none" strike="noStrike" dirty="0">
                <a:solidFill>
                  <a:schemeClr val="bg1"/>
                </a:solidFill>
                <a:effectLst/>
              </a:rPr>
              <a:t> 35 </a:t>
            </a:r>
            <a:r>
              <a:rPr lang="de-DE" b="0" i="0" u="none" strike="noStrike" dirty="0" err="1">
                <a:solidFill>
                  <a:schemeClr val="bg1"/>
                </a:solidFill>
                <a:effectLst/>
              </a:rPr>
              <a:t>or</a:t>
            </a:r>
            <a:r>
              <a:rPr lang="de-DE" b="0" i="0" u="none" strike="noStrike" dirty="0">
                <a:solidFill>
                  <a:schemeClr val="bg1"/>
                </a:solidFill>
                <a:effectLst/>
              </a:rPr>
              <a:t> </a:t>
            </a:r>
            <a:r>
              <a:rPr lang="de-DE" b="0" i="0" u="none" strike="noStrike" dirty="0" err="1">
                <a:solidFill>
                  <a:schemeClr val="bg1"/>
                </a:solidFill>
                <a:effectLst/>
              </a:rPr>
              <a:t>greater</a:t>
            </a:r>
            <a:r>
              <a:rPr lang="de-DE" b="0" i="0" u="none" strike="noStrike" dirty="0">
                <a:solidFill>
                  <a:schemeClr val="bg1"/>
                </a:solidFill>
                <a:effectLst/>
              </a:rPr>
              <a:t> </a:t>
            </a:r>
            <a:r>
              <a:rPr lang="de-DE" b="0" i="0" u="none" strike="noStrike" dirty="0" err="1">
                <a:solidFill>
                  <a:schemeClr val="bg1"/>
                </a:solidFill>
                <a:effectLst/>
              </a:rPr>
              <a:t>who</a:t>
            </a:r>
            <a:r>
              <a:rPr lang="de-DE" b="0" i="0" u="none" strike="noStrike" dirty="0">
                <a:solidFill>
                  <a:schemeClr val="bg1"/>
                </a:solidFill>
                <a:effectLst/>
              </a:rPr>
              <a:t> </a:t>
            </a:r>
            <a:r>
              <a:rPr lang="de-DE" b="0" i="0" u="none" strike="noStrike" dirty="0" err="1">
                <a:solidFill>
                  <a:schemeClr val="bg1"/>
                </a:solidFill>
                <a:effectLst/>
              </a:rPr>
              <a:t>underwent</a:t>
            </a:r>
            <a:r>
              <a:rPr lang="de-DE" b="0" i="0" u="none" strike="noStrike" dirty="0">
                <a:solidFill>
                  <a:schemeClr val="bg1"/>
                </a:solidFill>
                <a:effectLst/>
              </a:rPr>
              <a:t> </a:t>
            </a:r>
            <a:r>
              <a:rPr lang="de-DE" b="0" i="0" u="none" strike="noStrike" dirty="0" err="1">
                <a:solidFill>
                  <a:schemeClr val="bg1"/>
                </a:solidFill>
                <a:effectLst/>
              </a:rPr>
              <a:t>bariatric</a:t>
            </a:r>
            <a:r>
              <a:rPr lang="de-DE" b="0" i="0" u="none" strike="noStrike" dirty="0">
                <a:solidFill>
                  <a:schemeClr val="bg1"/>
                </a:solidFill>
                <a:effectLst/>
              </a:rPr>
              <a:t> </a:t>
            </a:r>
            <a:r>
              <a:rPr lang="de-DE" b="0" i="0" u="none" strike="noStrike" dirty="0" err="1">
                <a:solidFill>
                  <a:schemeClr val="bg1"/>
                </a:solidFill>
                <a:effectLst/>
              </a:rPr>
              <a:t>surgery</a:t>
            </a:r>
            <a:r>
              <a:rPr lang="de-DE" b="0" i="0" u="none" strike="noStrike" dirty="0">
                <a:solidFill>
                  <a:schemeClr val="bg1"/>
                </a:solidFill>
                <a:effectLst/>
              </a:rPr>
              <a:t> at a US </a:t>
            </a:r>
            <a:r>
              <a:rPr lang="de-DE" b="0" i="0" u="none" strike="noStrike" dirty="0" err="1">
                <a:solidFill>
                  <a:schemeClr val="bg1"/>
                </a:solidFill>
                <a:effectLst/>
              </a:rPr>
              <a:t>health</a:t>
            </a:r>
            <a:r>
              <a:rPr lang="de-DE" b="0" i="0" u="none" strike="noStrike" dirty="0">
                <a:solidFill>
                  <a:schemeClr val="bg1"/>
                </a:solidFill>
                <a:effectLst/>
              </a:rPr>
              <a:t> </a:t>
            </a:r>
            <a:r>
              <a:rPr lang="de-DE" b="0" i="0" u="none" strike="noStrike" dirty="0" err="1">
                <a:solidFill>
                  <a:schemeClr val="bg1"/>
                </a:solidFill>
                <a:effectLst/>
              </a:rPr>
              <a:t>system</a:t>
            </a:r>
            <a:r>
              <a:rPr lang="de-DE" b="0" i="0" u="none" strike="noStrike" dirty="0">
                <a:solidFill>
                  <a:schemeClr val="bg1"/>
                </a:solidFill>
                <a:effectLst/>
              </a:rPr>
              <a:t> </a:t>
            </a:r>
            <a:r>
              <a:rPr lang="de-DE" b="0" i="0" u="none" strike="noStrike" dirty="0" err="1">
                <a:solidFill>
                  <a:schemeClr val="bg1"/>
                </a:solidFill>
                <a:effectLst/>
              </a:rPr>
              <a:t>between</a:t>
            </a:r>
            <a:r>
              <a:rPr lang="de-DE" b="0" i="0" u="none" strike="noStrike" dirty="0">
                <a:solidFill>
                  <a:schemeClr val="bg1"/>
                </a:solidFill>
                <a:effectLst/>
              </a:rPr>
              <a:t> 2004 and 2017 </a:t>
            </a:r>
            <a:r>
              <a:rPr lang="de-DE" b="0" i="0" u="none" strike="noStrike" dirty="0" err="1">
                <a:solidFill>
                  <a:schemeClr val="bg1"/>
                </a:solidFill>
                <a:effectLst/>
              </a:rPr>
              <a:t>were</a:t>
            </a:r>
            <a:r>
              <a:rPr lang="de-DE" b="0" i="0" u="none" strike="noStrike" dirty="0">
                <a:solidFill>
                  <a:schemeClr val="bg1"/>
                </a:solidFill>
                <a:effectLst/>
              </a:rPr>
              <a:t> </a:t>
            </a:r>
            <a:r>
              <a:rPr lang="de-DE" b="0" i="0" u="none" strike="noStrike" dirty="0" err="1">
                <a:solidFill>
                  <a:schemeClr val="bg1"/>
                </a:solidFill>
                <a:effectLst/>
              </a:rPr>
              <a:t>included</a:t>
            </a:r>
            <a:r>
              <a:rPr lang="de-DE" b="0" i="0" u="none" strike="noStrike" dirty="0">
                <a:solidFill>
                  <a:schemeClr val="bg1"/>
                </a:solidFill>
                <a:effectLst/>
              </a:rPr>
              <a:t>. </a:t>
            </a:r>
          </a:p>
          <a:p>
            <a:r>
              <a:rPr lang="de-DE" b="0" i="0" u="none" strike="noStrike" dirty="0">
                <a:solidFill>
                  <a:schemeClr val="bg1"/>
                </a:solidFill>
                <a:effectLst/>
              </a:rPr>
              <a:t>Bariatric </a:t>
            </a:r>
            <a:r>
              <a:rPr lang="de-DE" b="0" i="0" u="none" strike="noStrike" dirty="0" err="1">
                <a:solidFill>
                  <a:schemeClr val="bg1"/>
                </a:solidFill>
                <a:effectLst/>
              </a:rPr>
              <a:t>surgery</a:t>
            </a:r>
            <a:r>
              <a:rPr lang="de-DE" b="0" i="0" u="none" strike="noStrike" dirty="0">
                <a:solidFill>
                  <a:schemeClr val="bg1"/>
                </a:solidFill>
                <a:effectLst/>
              </a:rPr>
              <a:t> (n = 5053), </a:t>
            </a:r>
            <a:r>
              <a:rPr lang="de-DE" b="0" i="0" u="none" strike="noStrike" dirty="0" err="1">
                <a:solidFill>
                  <a:schemeClr val="bg1"/>
                </a:solidFill>
                <a:effectLst/>
              </a:rPr>
              <a:t>including</a:t>
            </a:r>
            <a:r>
              <a:rPr lang="de-DE" b="0" i="0" u="none" strike="noStrike" dirty="0">
                <a:solidFill>
                  <a:schemeClr val="bg1"/>
                </a:solidFill>
                <a:effectLst/>
              </a:rPr>
              <a:t> Roux-en-Y </a:t>
            </a:r>
            <a:r>
              <a:rPr lang="de-DE" b="0" i="0" u="none" strike="noStrike" dirty="0" err="1">
                <a:solidFill>
                  <a:schemeClr val="bg1"/>
                </a:solidFill>
                <a:effectLst/>
              </a:rPr>
              <a:t>gastric</a:t>
            </a:r>
            <a:r>
              <a:rPr lang="de-DE" b="0" i="0" u="none" strike="noStrike" dirty="0">
                <a:solidFill>
                  <a:schemeClr val="bg1"/>
                </a:solidFill>
                <a:effectLst/>
              </a:rPr>
              <a:t> </a:t>
            </a:r>
            <a:r>
              <a:rPr lang="de-DE" b="0" i="0" u="none" strike="noStrike" dirty="0" err="1">
                <a:solidFill>
                  <a:schemeClr val="bg1"/>
                </a:solidFill>
                <a:effectLst/>
              </a:rPr>
              <a:t>bypass</a:t>
            </a:r>
            <a:r>
              <a:rPr lang="de-DE" b="0" i="0" u="none" strike="noStrike" dirty="0">
                <a:solidFill>
                  <a:schemeClr val="bg1"/>
                </a:solidFill>
                <a:effectLst/>
              </a:rPr>
              <a:t> and </a:t>
            </a:r>
            <a:r>
              <a:rPr lang="de-DE" b="0" i="0" u="none" strike="noStrike" dirty="0" err="1">
                <a:solidFill>
                  <a:schemeClr val="bg1"/>
                </a:solidFill>
                <a:effectLst/>
              </a:rPr>
              <a:t>sleeve</a:t>
            </a:r>
            <a:r>
              <a:rPr lang="de-DE" b="0" i="0" u="none" strike="noStrike" dirty="0">
                <a:solidFill>
                  <a:schemeClr val="bg1"/>
                </a:solidFill>
                <a:effectLst/>
              </a:rPr>
              <a:t> </a:t>
            </a:r>
            <a:r>
              <a:rPr lang="de-DE" b="0" i="0" u="none" strike="noStrike" dirty="0" err="1">
                <a:solidFill>
                  <a:schemeClr val="bg1"/>
                </a:solidFill>
                <a:effectLst/>
              </a:rPr>
              <a:t>gastrectomy</a:t>
            </a:r>
            <a:r>
              <a:rPr lang="de-DE" b="0" i="0" u="none" strike="noStrike" dirty="0">
                <a:solidFill>
                  <a:schemeClr val="bg1"/>
                </a:solidFill>
                <a:effectLst/>
              </a:rPr>
              <a:t>, </a:t>
            </a:r>
            <a:r>
              <a:rPr lang="de-DE" b="0" i="0" u="none" strike="noStrike" dirty="0" err="1">
                <a:solidFill>
                  <a:schemeClr val="bg1"/>
                </a:solidFill>
                <a:effectLst/>
              </a:rPr>
              <a:t>vs</a:t>
            </a:r>
            <a:r>
              <a:rPr lang="de-DE" b="0" i="0" u="none" strike="noStrike" dirty="0">
                <a:solidFill>
                  <a:schemeClr val="bg1"/>
                </a:solidFill>
                <a:effectLst/>
              </a:rPr>
              <a:t> </a:t>
            </a:r>
            <a:r>
              <a:rPr lang="de-DE" b="0" i="0" u="none" strike="noStrike" dirty="0" err="1">
                <a:solidFill>
                  <a:schemeClr val="bg1"/>
                </a:solidFill>
                <a:effectLst/>
              </a:rPr>
              <a:t>nonsurgical</a:t>
            </a:r>
            <a:r>
              <a:rPr lang="de-DE" b="0" i="0" u="none" strike="noStrike" dirty="0">
                <a:solidFill>
                  <a:schemeClr val="bg1"/>
                </a:solidFill>
                <a:effectLst/>
              </a:rPr>
              <a:t> care (n = 25 265).</a:t>
            </a:r>
          </a:p>
          <a:p>
            <a:endParaRPr lang="de-DE" b="0" i="0" u="none" strike="noStrike" dirty="0">
              <a:solidFill>
                <a:schemeClr val="bg1"/>
              </a:solidFill>
              <a:effectLst/>
            </a:endParaRPr>
          </a:p>
          <a:p>
            <a:endParaRPr lang="en-US" dirty="0"/>
          </a:p>
        </p:txBody>
      </p:sp>
      <p:sp>
        <p:nvSpPr>
          <p:cNvPr id="5" name="Textfeld 4">
            <a:extLst>
              <a:ext uri="{FF2B5EF4-FFF2-40B4-BE49-F238E27FC236}">
                <a16:creationId xmlns:a16="http://schemas.microsoft.com/office/drawing/2014/main" id="{1385164F-AAA7-82BA-6A50-7FB3B527F0AB}"/>
              </a:ext>
            </a:extLst>
          </p:cNvPr>
          <p:cNvSpPr txBox="1"/>
          <p:nvPr/>
        </p:nvSpPr>
        <p:spPr>
          <a:xfrm>
            <a:off x="278780" y="3980983"/>
            <a:ext cx="7268849" cy="461665"/>
          </a:xfrm>
          <a:prstGeom prst="rect">
            <a:avLst/>
          </a:prstGeom>
          <a:noFill/>
        </p:spPr>
        <p:txBody>
          <a:bodyPr wrap="none" rtlCol="0">
            <a:spAutoFit/>
          </a:bodyPr>
          <a:lstStyle/>
          <a:p>
            <a:r>
              <a:rPr lang="de-DE" sz="1200" b="0" i="0" u="none" strike="noStrike" dirty="0" err="1">
                <a:solidFill>
                  <a:srgbClr val="212121"/>
                </a:solidFill>
                <a:effectLst/>
                <a:cs typeface="Arial" panose="020B0604020202020204" pitchFamily="34" charset="0"/>
              </a:rPr>
              <a:t>Aminian</a:t>
            </a:r>
            <a:r>
              <a:rPr lang="de-DE" sz="1200" b="0" i="0" u="none" strike="noStrike" dirty="0">
                <a:solidFill>
                  <a:srgbClr val="212121"/>
                </a:solidFill>
                <a:effectLst/>
                <a:cs typeface="Arial" panose="020B0604020202020204" pitchFamily="34" charset="0"/>
              </a:rPr>
              <a:t> A et al. </a:t>
            </a:r>
            <a:r>
              <a:rPr lang="de-DE" sz="1200" b="0" i="0" u="none" strike="noStrike" dirty="0" err="1">
                <a:solidFill>
                  <a:srgbClr val="212121"/>
                </a:solidFill>
                <a:effectLst/>
                <a:cs typeface="Arial" panose="020B0604020202020204" pitchFamily="34" charset="0"/>
              </a:rPr>
              <a:t>Association</a:t>
            </a:r>
            <a:r>
              <a:rPr lang="de-DE" sz="1200" b="0" i="0" u="none" strike="noStrike" dirty="0">
                <a:solidFill>
                  <a:srgbClr val="212121"/>
                </a:solidFill>
                <a:effectLst/>
                <a:cs typeface="Arial" panose="020B0604020202020204" pitchFamily="34" charset="0"/>
              </a:rPr>
              <a:t> </a:t>
            </a:r>
            <a:r>
              <a:rPr lang="de-DE" sz="1200" b="0" i="0" u="none" strike="noStrike" dirty="0" err="1">
                <a:solidFill>
                  <a:srgbClr val="212121"/>
                </a:solidFill>
                <a:effectLst/>
                <a:cs typeface="Arial" panose="020B0604020202020204" pitchFamily="34" charset="0"/>
              </a:rPr>
              <a:t>of</a:t>
            </a:r>
            <a:r>
              <a:rPr lang="de-DE" sz="1200" b="0" i="0" u="none" strike="noStrike" dirty="0">
                <a:solidFill>
                  <a:srgbClr val="212121"/>
                </a:solidFill>
                <a:effectLst/>
                <a:cs typeface="Arial" panose="020B0604020202020204" pitchFamily="34" charset="0"/>
              </a:rPr>
              <a:t> Bariatric </a:t>
            </a:r>
            <a:r>
              <a:rPr lang="de-DE" sz="1200" b="0" i="0" u="none" strike="noStrike" dirty="0" err="1">
                <a:solidFill>
                  <a:srgbClr val="212121"/>
                </a:solidFill>
                <a:effectLst/>
                <a:cs typeface="Arial" panose="020B0604020202020204" pitchFamily="34" charset="0"/>
              </a:rPr>
              <a:t>Surgery</a:t>
            </a:r>
            <a:r>
              <a:rPr lang="de-DE" sz="1200" b="0" i="0" u="none" strike="noStrike" dirty="0">
                <a:solidFill>
                  <a:srgbClr val="212121"/>
                </a:solidFill>
                <a:effectLst/>
                <a:cs typeface="Arial" panose="020B0604020202020204" pitchFamily="34" charset="0"/>
              </a:rPr>
              <a:t> </a:t>
            </a:r>
            <a:r>
              <a:rPr lang="de-DE" sz="1200" b="0" i="0" u="none" strike="noStrike" dirty="0" err="1">
                <a:solidFill>
                  <a:srgbClr val="212121"/>
                </a:solidFill>
                <a:effectLst/>
                <a:cs typeface="Arial" panose="020B0604020202020204" pitchFamily="34" charset="0"/>
              </a:rPr>
              <a:t>With</a:t>
            </a:r>
            <a:r>
              <a:rPr lang="de-DE" sz="1200" b="0" i="0" u="none" strike="noStrike" dirty="0">
                <a:solidFill>
                  <a:srgbClr val="212121"/>
                </a:solidFill>
                <a:effectLst/>
                <a:cs typeface="Arial" panose="020B0604020202020204" pitchFamily="34" charset="0"/>
              </a:rPr>
              <a:t> Cancer Risk and </a:t>
            </a:r>
            <a:r>
              <a:rPr lang="de-DE" sz="1200" b="0" i="0" u="none" strike="noStrike" dirty="0" err="1">
                <a:solidFill>
                  <a:srgbClr val="212121"/>
                </a:solidFill>
                <a:effectLst/>
                <a:cs typeface="Arial" panose="020B0604020202020204" pitchFamily="34" charset="0"/>
              </a:rPr>
              <a:t>Mortality</a:t>
            </a:r>
            <a:r>
              <a:rPr lang="de-DE" sz="1200" b="0" i="0" u="none" strike="noStrike" dirty="0">
                <a:solidFill>
                  <a:srgbClr val="212121"/>
                </a:solidFill>
                <a:effectLst/>
                <a:cs typeface="Arial" panose="020B0604020202020204" pitchFamily="34" charset="0"/>
              </a:rPr>
              <a:t> in </a:t>
            </a:r>
            <a:r>
              <a:rPr lang="de-DE" sz="1200" b="0" i="0" u="none" strike="noStrike" dirty="0" err="1">
                <a:solidFill>
                  <a:srgbClr val="212121"/>
                </a:solidFill>
                <a:effectLst/>
                <a:cs typeface="Arial" panose="020B0604020202020204" pitchFamily="34" charset="0"/>
              </a:rPr>
              <a:t>Adults</a:t>
            </a:r>
            <a:r>
              <a:rPr lang="de-DE" sz="1200" b="0" i="0" u="none" strike="noStrike" dirty="0">
                <a:solidFill>
                  <a:srgbClr val="212121"/>
                </a:solidFill>
                <a:effectLst/>
                <a:cs typeface="Arial" panose="020B0604020202020204" pitchFamily="34" charset="0"/>
              </a:rPr>
              <a:t> </a:t>
            </a:r>
            <a:r>
              <a:rPr lang="de-DE" sz="1200" b="0" i="0" u="none" strike="noStrike" dirty="0" err="1">
                <a:solidFill>
                  <a:srgbClr val="212121"/>
                </a:solidFill>
                <a:effectLst/>
                <a:cs typeface="Arial" panose="020B0604020202020204" pitchFamily="34" charset="0"/>
              </a:rPr>
              <a:t>With</a:t>
            </a:r>
            <a:r>
              <a:rPr lang="de-DE" sz="1200" b="0" i="0" u="none" strike="noStrike" dirty="0">
                <a:solidFill>
                  <a:srgbClr val="212121"/>
                </a:solidFill>
                <a:effectLst/>
                <a:cs typeface="Arial" panose="020B0604020202020204" pitchFamily="34" charset="0"/>
              </a:rPr>
              <a:t> </a:t>
            </a:r>
            <a:r>
              <a:rPr lang="de-DE" sz="1200" b="0" i="0" u="none" strike="noStrike" dirty="0" err="1">
                <a:solidFill>
                  <a:srgbClr val="212121"/>
                </a:solidFill>
                <a:effectLst/>
                <a:cs typeface="Arial" panose="020B0604020202020204" pitchFamily="34" charset="0"/>
              </a:rPr>
              <a:t>Obesity</a:t>
            </a:r>
            <a:r>
              <a:rPr lang="de-DE" sz="1200" b="0" i="0" u="none" strike="noStrike" dirty="0">
                <a:solidFill>
                  <a:srgbClr val="212121"/>
                </a:solidFill>
                <a:effectLst/>
                <a:cs typeface="Arial" panose="020B0604020202020204" pitchFamily="34" charset="0"/>
              </a:rPr>
              <a:t>. </a:t>
            </a:r>
          </a:p>
          <a:p>
            <a:r>
              <a:rPr lang="de-DE" sz="1200" b="1" i="0" u="none" strike="noStrike" dirty="0">
                <a:solidFill>
                  <a:srgbClr val="212121"/>
                </a:solidFill>
                <a:effectLst/>
                <a:cs typeface="Arial" panose="020B0604020202020204" pitchFamily="34" charset="0"/>
              </a:rPr>
              <a:t>JAMA. 2022 Jun </a:t>
            </a:r>
            <a:r>
              <a:rPr lang="de-DE" sz="1200" b="0" i="0" u="none" strike="noStrike" dirty="0">
                <a:solidFill>
                  <a:srgbClr val="212121"/>
                </a:solidFill>
                <a:effectLst/>
                <a:cs typeface="Arial" panose="020B0604020202020204" pitchFamily="34" charset="0"/>
              </a:rPr>
              <a:t>28;327(24):2423-2433. </a:t>
            </a:r>
            <a:r>
              <a:rPr lang="de-DE" sz="1200" b="0" i="0" u="none" strike="noStrike" dirty="0" err="1">
                <a:solidFill>
                  <a:srgbClr val="212121"/>
                </a:solidFill>
                <a:effectLst/>
                <a:cs typeface="Arial" panose="020B0604020202020204" pitchFamily="34" charset="0"/>
              </a:rPr>
              <a:t>doi</a:t>
            </a:r>
            <a:r>
              <a:rPr lang="de-DE" sz="1200" b="0" i="0" u="none" strike="noStrike" dirty="0">
                <a:solidFill>
                  <a:srgbClr val="212121"/>
                </a:solidFill>
                <a:effectLst/>
                <a:cs typeface="Arial" panose="020B0604020202020204" pitchFamily="34" charset="0"/>
              </a:rPr>
              <a:t>: 10.1001/jama.2022.9009. PMID: 35657620; PMCID: PMC9166218.</a:t>
            </a:r>
            <a:endParaRPr lang="de-DE" sz="1200" dirty="0">
              <a:cs typeface="Arial" panose="020B0604020202020204" pitchFamily="34" charset="0"/>
            </a:endParaRPr>
          </a:p>
        </p:txBody>
      </p:sp>
      <p:pic>
        <p:nvPicPr>
          <p:cNvPr id="10" name="Grafik 9">
            <a:extLst>
              <a:ext uri="{FF2B5EF4-FFF2-40B4-BE49-F238E27FC236}">
                <a16:creationId xmlns:a16="http://schemas.microsoft.com/office/drawing/2014/main" id="{149C25A4-0375-EDE6-083D-4808917DA8C3}"/>
              </a:ext>
            </a:extLst>
          </p:cNvPr>
          <p:cNvPicPr>
            <a:picLocks noChangeAspect="1"/>
          </p:cNvPicPr>
          <p:nvPr/>
        </p:nvPicPr>
        <p:blipFill>
          <a:blip r:embed="rId3"/>
          <a:stretch>
            <a:fillRect/>
          </a:stretch>
        </p:blipFill>
        <p:spPr>
          <a:xfrm>
            <a:off x="0" y="319445"/>
            <a:ext cx="5419667" cy="3321428"/>
          </a:xfrm>
          <a:prstGeom prst="rect">
            <a:avLst/>
          </a:prstGeom>
        </p:spPr>
      </p:pic>
      <p:pic>
        <p:nvPicPr>
          <p:cNvPr id="11" name="Grafik 10">
            <a:extLst>
              <a:ext uri="{FF2B5EF4-FFF2-40B4-BE49-F238E27FC236}">
                <a16:creationId xmlns:a16="http://schemas.microsoft.com/office/drawing/2014/main" id="{A611A5FC-D5F6-67BD-FF00-FFA554CF6E12}"/>
              </a:ext>
            </a:extLst>
          </p:cNvPr>
          <p:cNvPicPr>
            <a:picLocks noChangeAspect="1"/>
          </p:cNvPicPr>
          <p:nvPr/>
        </p:nvPicPr>
        <p:blipFill>
          <a:blip r:embed="rId4"/>
          <a:stretch>
            <a:fillRect/>
          </a:stretch>
        </p:blipFill>
        <p:spPr>
          <a:xfrm>
            <a:off x="5753497" y="319445"/>
            <a:ext cx="5722710" cy="3502258"/>
          </a:xfrm>
          <a:prstGeom prst="rect">
            <a:avLst/>
          </a:prstGeom>
        </p:spPr>
      </p:pic>
      <p:pic>
        <p:nvPicPr>
          <p:cNvPr id="12" name="Grafik 11">
            <a:extLst>
              <a:ext uri="{FF2B5EF4-FFF2-40B4-BE49-F238E27FC236}">
                <a16:creationId xmlns:a16="http://schemas.microsoft.com/office/drawing/2014/main" id="{3C4B7122-7DE6-8EB1-A871-12D7421BB6A8}"/>
              </a:ext>
            </a:extLst>
          </p:cNvPr>
          <p:cNvPicPr>
            <a:picLocks noChangeAspect="1"/>
          </p:cNvPicPr>
          <p:nvPr/>
        </p:nvPicPr>
        <p:blipFill>
          <a:blip r:embed="rId5"/>
          <a:stretch>
            <a:fillRect/>
          </a:stretch>
        </p:blipFill>
        <p:spPr>
          <a:xfrm>
            <a:off x="5753497" y="319445"/>
            <a:ext cx="6142463" cy="3475594"/>
          </a:xfrm>
          <a:prstGeom prst="rect">
            <a:avLst/>
          </a:prstGeom>
        </p:spPr>
      </p:pic>
      <p:sp>
        <p:nvSpPr>
          <p:cNvPr id="15" name="Textfeld 14">
            <a:extLst>
              <a:ext uri="{FF2B5EF4-FFF2-40B4-BE49-F238E27FC236}">
                <a16:creationId xmlns:a16="http://schemas.microsoft.com/office/drawing/2014/main" id="{70391A35-0177-330D-0EC9-96E7FB126A8D}"/>
              </a:ext>
            </a:extLst>
          </p:cNvPr>
          <p:cNvSpPr txBox="1"/>
          <p:nvPr/>
        </p:nvSpPr>
        <p:spPr>
          <a:xfrm>
            <a:off x="660211" y="1865532"/>
            <a:ext cx="5722711" cy="1200329"/>
          </a:xfrm>
          <a:prstGeom prst="rect">
            <a:avLst/>
          </a:prstGeom>
          <a:solidFill>
            <a:schemeClr val="bg1"/>
          </a:solidFill>
        </p:spPr>
        <p:txBody>
          <a:bodyPr wrap="square">
            <a:spAutoFit/>
          </a:bodyPr>
          <a:lstStyle/>
          <a:p>
            <a:pPr algn="ctr"/>
            <a:r>
              <a:rPr lang="de-DE" b="0" i="0" u="none" strike="noStrike" dirty="0" err="1">
                <a:solidFill>
                  <a:srgbClr val="212121"/>
                </a:solidFill>
                <a:effectLst/>
              </a:rPr>
              <a:t>Among</a:t>
            </a:r>
            <a:r>
              <a:rPr lang="de-DE" b="0" i="0" u="none" strike="noStrike" dirty="0">
                <a:solidFill>
                  <a:srgbClr val="212121"/>
                </a:solidFill>
                <a:effectLst/>
              </a:rPr>
              <a:t> </a:t>
            </a:r>
            <a:r>
              <a:rPr lang="de-DE" b="0" i="0" u="none" strike="noStrike" dirty="0" err="1">
                <a:solidFill>
                  <a:srgbClr val="212121"/>
                </a:solidFill>
                <a:effectLst/>
              </a:rPr>
              <a:t>adults</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t>
            </a:r>
            <a:r>
              <a:rPr lang="de-DE" b="0" i="0" u="none" strike="noStrike" dirty="0" err="1">
                <a:solidFill>
                  <a:srgbClr val="212121"/>
                </a:solidFill>
                <a:effectLst/>
              </a:rPr>
              <a:t>obesity</a:t>
            </a:r>
            <a:r>
              <a:rPr lang="de-DE" b="0" i="0" u="none" strike="noStrike" dirty="0">
                <a:solidFill>
                  <a:srgbClr val="212121"/>
                </a:solidFill>
                <a:effectLst/>
              </a:rPr>
              <a:t>, </a:t>
            </a:r>
            <a:r>
              <a:rPr lang="de-DE" b="0" i="0" u="none" strike="noStrike" dirty="0" err="1">
                <a:solidFill>
                  <a:srgbClr val="212121"/>
                </a:solidFill>
                <a:effectLst/>
              </a:rPr>
              <a:t>bariatric</a:t>
            </a:r>
            <a:r>
              <a:rPr lang="de-DE" b="0" i="0" u="none" strike="noStrike" dirty="0">
                <a:solidFill>
                  <a:srgbClr val="212121"/>
                </a:solidFill>
                <a:effectLst/>
              </a:rPr>
              <a:t> </a:t>
            </a:r>
            <a:r>
              <a:rPr lang="de-DE" b="0" i="0" u="none" strike="noStrike" dirty="0" err="1">
                <a:solidFill>
                  <a:srgbClr val="212121"/>
                </a:solidFill>
                <a:effectLst/>
              </a:rPr>
              <a:t>surgery</a:t>
            </a:r>
            <a:r>
              <a:rPr lang="de-DE" b="0" i="0" u="none" strike="noStrike" dirty="0">
                <a:solidFill>
                  <a:srgbClr val="212121"/>
                </a:solidFill>
                <a:effectLst/>
              </a:rPr>
              <a:t> </a:t>
            </a:r>
            <a:r>
              <a:rPr lang="de-DE" b="0" i="0" u="none" strike="noStrike" dirty="0" err="1">
                <a:solidFill>
                  <a:srgbClr val="212121"/>
                </a:solidFill>
                <a:effectLst/>
              </a:rPr>
              <a:t>compared</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t>
            </a:r>
            <a:r>
              <a:rPr lang="de-DE" b="0" i="0" u="none" strike="noStrike" dirty="0" err="1">
                <a:solidFill>
                  <a:srgbClr val="212121"/>
                </a:solidFill>
                <a:effectLst/>
              </a:rPr>
              <a:t>no</a:t>
            </a:r>
            <a:r>
              <a:rPr lang="de-DE" b="0" i="0" u="none" strike="noStrike" dirty="0">
                <a:solidFill>
                  <a:srgbClr val="212121"/>
                </a:solidFill>
                <a:effectLst/>
              </a:rPr>
              <a:t> </a:t>
            </a:r>
            <a:r>
              <a:rPr lang="de-DE" b="0" i="0" u="none" strike="noStrike" dirty="0" err="1">
                <a:solidFill>
                  <a:srgbClr val="212121"/>
                </a:solidFill>
                <a:effectLst/>
              </a:rPr>
              <a:t>surgery</a:t>
            </a:r>
            <a:r>
              <a:rPr lang="de-DE" b="0" i="0" u="none" strike="noStrike" dirty="0">
                <a:solidFill>
                  <a:srgbClr val="212121"/>
                </a:solidFill>
                <a:effectLst/>
              </a:rPr>
              <a:t> was </a:t>
            </a:r>
            <a:r>
              <a:rPr lang="de-DE" b="0" i="0" u="none" strike="noStrike" dirty="0" err="1">
                <a:solidFill>
                  <a:srgbClr val="212121"/>
                </a:solidFill>
                <a:effectLst/>
              </a:rPr>
              <a:t>associated</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 </a:t>
            </a:r>
            <a:r>
              <a:rPr lang="de-DE" b="0" i="0" u="none" strike="noStrike" dirty="0" err="1">
                <a:solidFill>
                  <a:srgbClr val="212121"/>
                </a:solidFill>
                <a:effectLst/>
              </a:rPr>
              <a:t>significantly</a:t>
            </a:r>
            <a:r>
              <a:rPr lang="de-DE" b="0" i="0" u="none" strike="noStrike" dirty="0">
                <a:solidFill>
                  <a:srgbClr val="212121"/>
                </a:solidFill>
                <a:effectLst/>
              </a:rPr>
              <a:t> </a:t>
            </a:r>
            <a:r>
              <a:rPr lang="de-DE" b="0" i="0" u="none" strike="noStrike" dirty="0" err="1">
                <a:solidFill>
                  <a:srgbClr val="212121"/>
                </a:solidFill>
                <a:effectLst/>
              </a:rPr>
              <a:t>lower</a:t>
            </a:r>
            <a:r>
              <a:rPr lang="de-DE" b="0" i="0" u="none" strike="noStrike" dirty="0">
                <a:solidFill>
                  <a:srgbClr val="212121"/>
                </a:solidFill>
                <a:effectLst/>
              </a:rPr>
              <a:t> </a:t>
            </a:r>
            <a:r>
              <a:rPr lang="de-DE" b="0" i="0" u="none" strike="noStrike" dirty="0" err="1">
                <a:solidFill>
                  <a:srgbClr val="212121"/>
                </a:solidFill>
                <a:effectLst/>
              </a:rPr>
              <a:t>incidence</a:t>
            </a:r>
            <a:r>
              <a:rPr lang="de-DE" b="0" i="0" u="none" strike="noStrike" dirty="0">
                <a:solidFill>
                  <a:srgbClr val="212121"/>
                </a:solidFill>
                <a:effectLst/>
              </a:rPr>
              <a:t> </a:t>
            </a:r>
            <a:r>
              <a:rPr lang="de-DE" b="0" i="0" u="none" strike="noStrike" dirty="0" err="1">
                <a:solidFill>
                  <a:srgbClr val="212121"/>
                </a:solidFill>
                <a:effectLst/>
              </a:rPr>
              <a:t>of</a:t>
            </a:r>
            <a:r>
              <a:rPr lang="de-DE" b="0" i="0" u="none" strike="noStrike" dirty="0">
                <a:solidFill>
                  <a:srgbClr val="212121"/>
                </a:solidFill>
                <a:effectLst/>
              </a:rPr>
              <a:t> </a:t>
            </a:r>
            <a:r>
              <a:rPr lang="de-DE" b="0" i="0" u="none" strike="noStrike" dirty="0" err="1">
                <a:solidFill>
                  <a:srgbClr val="212121"/>
                </a:solidFill>
                <a:effectLst/>
              </a:rPr>
              <a:t>obesity-associated</a:t>
            </a:r>
            <a:r>
              <a:rPr lang="de-DE" b="0" i="0" u="none" strike="noStrike" dirty="0">
                <a:solidFill>
                  <a:srgbClr val="212121"/>
                </a:solidFill>
                <a:effectLst/>
              </a:rPr>
              <a:t> </a:t>
            </a:r>
            <a:r>
              <a:rPr lang="de-DE" b="0" i="0" u="none" strike="noStrike" dirty="0" err="1">
                <a:solidFill>
                  <a:srgbClr val="212121"/>
                </a:solidFill>
                <a:effectLst/>
              </a:rPr>
              <a:t>cancer</a:t>
            </a:r>
            <a:r>
              <a:rPr lang="de-DE" b="0" i="0" u="none" strike="noStrike" dirty="0">
                <a:solidFill>
                  <a:srgbClr val="212121"/>
                </a:solidFill>
                <a:effectLst/>
              </a:rPr>
              <a:t> and </a:t>
            </a:r>
            <a:r>
              <a:rPr lang="de-DE" b="0" i="0" u="none" strike="noStrike" dirty="0" err="1">
                <a:solidFill>
                  <a:srgbClr val="212121"/>
                </a:solidFill>
                <a:effectLst/>
              </a:rPr>
              <a:t>cancer-related</a:t>
            </a:r>
            <a:r>
              <a:rPr lang="de-DE" b="0" i="0" u="none" strike="noStrike" dirty="0">
                <a:solidFill>
                  <a:srgbClr val="212121"/>
                </a:solidFill>
                <a:effectLst/>
              </a:rPr>
              <a:t> </a:t>
            </a:r>
            <a:r>
              <a:rPr lang="de-DE" b="0" i="0" u="none" strike="noStrike" dirty="0" err="1">
                <a:solidFill>
                  <a:srgbClr val="212121"/>
                </a:solidFill>
                <a:effectLst/>
              </a:rPr>
              <a:t>mortality</a:t>
            </a:r>
            <a:r>
              <a:rPr lang="de-DE" b="0" i="0" u="none" strike="noStrike" dirty="0">
                <a:solidFill>
                  <a:srgbClr val="212121"/>
                </a:solidFill>
                <a:effectLst/>
              </a:rPr>
              <a:t>.</a:t>
            </a:r>
            <a:endParaRPr lang="de-DE" dirty="0"/>
          </a:p>
        </p:txBody>
      </p:sp>
    </p:spTree>
    <p:extLst>
      <p:ext uri="{BB962C8B-B14F-4D97-AF65-F5344CB8AC3E}">
        <p14:creationId xmlns:p14="http://schemas.microsoft.com/office/powerpoint/2010/main" val="8989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BA6340-0639-1E73-3048-BC31CB4C7668}"/>
              </a:ext>
            </a:extLst>
          </p:cNvPr>
          <p:cNvSpPr>
            <a:spLocks noGrp="1"/>
          </p:cNvSpPr>
          <p:nvPr>
            <p:ph type="title"/>
          </p:nvPr>
        </p:nvSpPr>
        <p:spPr>
          <a:xfrm>
            <a:off x="278780" y="4418825"/>
            <a:ext cx="11019007" cy="743682"/>
          </a:xfrm>
        </p:spPr>
        <p:txBody>
          <a:bodyPr anchor="b">
            <a:normAutofit/>
          </a:bodyPr>
          <a:lstStyle/>
          <a:p>
            <a:pPr algn="l">
              <a:lnSpc>
                <a:spcPts val="2250"/>
              </a:lnSpc>
              <a:spcBef>
                <a:spcPts val="2000"/>
              </a:spcBef>
              <a:spcAft>
                <a:spcPts val="1000"/>
              </a:spcAft>
            </a:pPr>
            <a:r>
              <a:rPr lang="de-DE" sz="2400" b="0" i="0" u="none" strike="noStrike" dirty="0">
                <a:solidFill>
                  <a:schemeClr val="bg1"/>
                </a:solidFill>
                <a:effectLst/>
                <a:latin typeface="Cambria" panose="02040503050406030204" pitchFamily="18" charset="0"/>
              </a:rPr>
              <a:t>Risk </a:t>
            </a:r>
            <a:r>
              <a:rPr lang="de-DE" sz="2400" b="0" i="0" u="none" strike="noStrike" dirty="0" err="1">
                <a:solidFill>
                  <a:schemeClr val="bg1"/>
                </a:solidFill>
                <a:effectLst/>
                <a:latin typeface="Cambria" panose="02040503050406030204" pitchFamily="18" charset="0"/>
              </a:rPr>
              <a:t>of</a:t>
            </a:r>
            <a:r>
              <a:rPr lang="de-DE" sz="2400" b="0" i="0" u="none" strike="noStrike" dirty="0">
                <a:solidFill>
                  <a:schemeClr val="bg1"/>
                </a:solidFill>
                <a:effectLst/>
                <a:latin typeface="Cambria" panose="02040503050406030204" pitchFamily="18" charset="0"/>
              </a:rPr>
              <a:t> </a:t>
            </a:r>
            <a:r>
              <a:rPr lang="de-DE" sz="2400" b="0" i="0" u="none" strike="noStrike" dirty="0" err="1">
                <a:solidFill>
                  <a:schemeClr val="bg1"/>
                </a:solidFill>
                <a:effectLst/>
                <a:latin typeface="Cambria" panose="02040503050406030204" pitchFamily="18" charset="0"/>
              </a:rPr>
              <a:t>Esophageal</a:t>
            </a:r>
            <a:r>
              <a:rPr lang="de-DE" sz="2400" b="0" i="0" u="none" strike="noStrike" dirty="0">
                <a:solidFill>
                  <a:schemeClr val="bg1"/>
                </a:solidFill>
                <a:effectLst/>
                <a:latin typeface="Cambria" panose="02040503050406030204" pitchFamily="18" charset="0"/>
              </a:rPr>
              <a:t> and </a:t>
            </a:r>
            <a:r>
              <a:rPr lang="de-DE" sz="2400" b="0" i="0" u="none" strike="noStrike" dirty="0" err="1">
                <a:solidFill>
                  <a:schemeClr val="bg1"/>
                </a:solidFill>
                <a:effectLst/>
                <a:latin typeface="Cambria" panose="02040503050406030204" pitchFamily="18" charset="0"/>
              </a:rPr>
              <a:t>Gastric</a:t>
            </a:r>
            <a:r>
              <a:rPr lang="de-DE" sz="2400" b="0" i="0" u="none" strike="noStrike" dirty="0">
                <a:solidFill>
                  <a:schemeClr val="bg1"/>
                </a:solidFill>
                <a:effectLst/>
                <a:latin typeface="Cambria" panose="02040503050406030204" pitchFamily="18" charset="0"/>
              </a:rPr>
              <a:t> Cancer After Bariatric </a:t>
            </a:r>
            <a:r>
              <a:rPr lang="de-DE" sz="2400" b="0" i="0" u="none" strike="noStrike" dirty="0" err="1">
                <a:solidFill>
                  <a:schemeClr val="bg1"/>
                </a:solidFill>
                <a:effectLst/>
                <a:latin typeface="Cambria" panose="02040503050406030204" pitchFamily="18" charset="0"/>
              </a:rPr>
              <a:t>Surgery</a:t>
            </a:r>
            <a:endParaRPr lang="de-DE" sz="2400" b="0" i="0" u="none" strike="noStrike" dirty="0">
              <a:solidFill>
                <a:schemeClr val="bg1"/>
              </a:solidFill>
              <a:effectLst/>
              <a:latin typeface="Cambria" panose="02040503050406030204" pitchFamily="18" charset="0"/>
            </a:endParaRPr>
          </a:p>
        </p:txBody>
      </p:sp>
      <p:sp>
        <p:nvSpPr>
          <p:cNvPr id="14" name="Text Placeholder 3">
            <a:extLst>
              <a:ext uri="{FF2B5EF4-FFF2-40B4-BE49-F238E27FC236}">
                <a16:creationId xmlns:a16="http://schemas.microsoft.com/office/drawing/2014/main" id="{FF04E7B6-76FF-BD38-2BBB-BFBB473BA7BE}"/>
              </a:ext>
            </a:extLst>
          </p:cNvPr>
          <p:cNvSpPr>
            <a:spLocks noGrp="1"/>
          </p:cNvSpPr>
          <p:nvPr>
            <p:ph type="body" sz="half" idx="2"/>
          </p:nvPr>
        </p:nvSpPr>
        <p:spPr>
          <a:xfrm>
            <a:off x="278780" y="5138683"/>
            <a:ext cx="11742234" cy="1311709"/>
          </a:xfrm>
        </p:spPr>
        <p:txBody>
          <a:bodyPr>
            <a:normAutofit fontScale="85000" lnSpcReduction="10000"/>
          </a:bodyPr>
          <a:lstStyle/>
          <a:p>
            <a:endParaRPr lang="de-DE" b="0" i="0" u="none" strike="noStrike" dirty="0">
              <a:solidFill>
                <a:schemeClr val="bg1"/>
              </a:solidFill>
              <a:effectLst/>
            </a:endParaRPr>
          </a:p>
          <a:p>
            <a:r>
              <a:rPr lang="de-DE" sz="1900" b="0" i="0" u="none" strike="noStrike" dirty="0">
                <a:solidFill>
                  <a:schemeClr val="bg1"/>
                </a:solidFill>
                <a:effectLst/>
              </a:rPr>
              <a:t>This </a:t>
            </a:r>
            <a:r>
              <a:rPr lang="de-DE" sz="1900" b="0" i="0" u="none" strike="noStrike" dirty="0" err="1">
                <a:solidFill>
                  <a:schemeClr val="bg1"/>
                </a:solidFill>
                <a:effectLst/>
              </a:rPr>
              <a:t>cohort</a:t>
            </a:r>
            <a:r>
              <a:rPr lang="de-DE" sz="1900" b="0" i="0" u="none" strike="noStrike" dirty="0">
                <a:solidFill>
                  <a:schemeClr val="bg1"/>
                </a:solidFill>
                <a:effectLst/>
              </a:rPr>
              <a:t> </a:t>
            </a:r>
            <a:r>
              <a:rPr lang="de-DE" sz="1900" b="0" i="0" u="none" strike="noStrike" dirty="0" err="1">
                <a:solidFill>
                  <a:schemeClr val="bg1"/>
                </a:solidFill>
                <a:effectLst/>
              </a:rPr>
              <a:t>study</a:t>
            </a:r>
            <a:r>
              <a:rPr lang="de-DE" sz="1900" b="0" i="0" u="none" strike="noStrike" dirty="0">
                <a:solidFill>
                  <a:schemeClr val="bg1"/>
                </a:solidFill>
                <a:effectLst/>
              </a:rPr>
              <a:t> </a:t>
            </a:r>
            <a:r>
              <a:rPr lang="de-DE" sz="1900" b="0" i="0" u="none" strike="noStrike" dirty="0" err="1">
                <a:solidFill>
                  <a:schemeClr val="bg1"/>
                </a:solidFill>
                <a:effectLst/>
              </a:rPr>
              <a:t>obtained</a:t>
            </a:r>
            <a:r>
              <a:rPr lang="de-DE" sz="1900" b="0" i="0" u="none" strike="noStrike" dirty="0">
                <a:solidFill>
                  <a:schemeClr val="bg1"/>
                </a:solidFill>
                <a:effectLst/>
              </a:rPr>
              <a:t> </a:t>
            </a:r>
            <a:r>
              <a:rPr lang="de-DE" sz="1900" b="0" i="0" u="none" strike="noStrike" dirty="0" err="1">
                <a:solidFill>
                  <a:schemeClr val="bg1"/>
                </a:solidFill>
                <a:effectLst/>
              </a:rPr>
              <a:t>data</a:t>
            </a:r>
            <a:r>
              <a:rPr lang="de-DE" sz="1900" b="0" i="0" u="none" strike="noStrike" dirty="0">
                <a:solidFill>
                  <a:schemeClr val="bg1"/>
                </a:solidFill>
                <a:effectLst/>
              </a:rPr>
              <a:t> </a:t>
            </a:r>
            <a:r>
              <a:rPr lang="de-DE" sz="1900" b="0" i="0" u="none" strike="noStrike" dirty="0" err="1">
                <a:solidFill>
                  <a:schemeClr val="bg1"/>
                </a:solidFill>
                <a:effectLst/>
              </a:rPr>
              <a:t>from</a:t>
            </a:r>
            <a:r>
              <a:rPr lang="de-DE" sz="1900" b="0" i="0" u="none" strike="noStrike" dirty="0">
                <a:solidFill>
                  <a:schemeClr val="bg1"/>
                </a:solidFill>
                <a:effectLst/>
              </a:rPr>
              <a:t> a national </a:t>
            </a:r>
            <a:r>
              <a:rPr lang="de-DE" sz="1900" b="0" i="0" u="none" strike="noStrike" dirty="0" err="1">
                <a:solidFill>
                  <a:schemeClr val="bg1"/>
                </a:solidFill>
                <a:effectLst/>
              </a:rPr>
              <a:t>discharge</a:t>
            </a:r>
            <a:r>
              <a:rPr lang="de-DE" sz="1900" b="0" i="0" u="none" strike="noStrike" dirty="0">
                <a:solidFill>
                  <a:schemeClr val="bg1"/>
                </a:solidFill>
                <a:effectLst/>
              </a:rPr>
              <a:t> </a:t>
            </a:r>
            <a:r>
              <a:rPr lang="de-DE" sz="1900" b="0" i="0" u="none" strike="noStrike" dirty="0" err="1">
                <a:solidFill>
                  <a:schemeClr val="bg1"/>
                </a:solidFill>
                <a:effectLst/>
              </a:rPr>
              <a:t>database</a:t>
            </a:r>
            <a:r>
              <a:rPr lang="de-DE" sz="1900" b="0" i="0" u="none" strike="noStrike" dirty="0">
                <a:solidFill>
                  <a:schemeClr val="bg1"/>
                </a:solidFill>
                <a:effectLst/>
              </a:rPr>
              <a:t>, </a:t>
            </a:r>
            <a:r>
              <a:rPr lang="de-DE" sz="1900" b="0" i="0" u="none" strike="noStrike" dirty="0" err="1">
                <a:solidFill>
                  <a:schemeClr val="bg1"/>
                </a:solidFill>
                <a:effectLst/>
              </a:rPr>
              <a:t>including</a:t>
            </a:r>
            <a:r>
              <a:rPr lang="de-DE" sz="1900" b="0" i="0" u="none" strike="noStrike" dirty="0">
                <a:solidFill>
                  <a:schemeClr val="bg1"/>
                </a:solidFill>
                <a:effectLst/>
              </a:rPr>
              <a:t> all </a:t>
            </a:r>
            <a:r>
              <a:rPr lang="de-DE" sz="1900" b="0" i="0" u="none" strike="noStrike" dirty="0" err="1">
                <a:solidFill>
                  <a:schemeClr val="bg1"/>
                </a:solidFill>
                <a:effectLst/>
              </a:rPr>
              <a:t>surgical</a:t>
            </a:r>
            <a:r>
              <a:rPr lang="de-DE" sz="1900" b="0" i="0" u="none" strike="noStrike" dirty="0">
                <a:solidFill>
                  <a:schemeClr val="bg1"/>
                </a:solidFill>
                <a:effectLst/>
              </a:rPr>
              <a:t> centers, in France </a:t>
            </a:r>
            <a:r>
              <a:rPr lang="de-DE" sz="1900" b="0" i="0" u="none" strike="noStrike" dirty="0" err="1">
                <a:solidFill>
                  <a:schemeClr val="bg1"/>
                </a:solidFill>
                <a:effectLst/>
              </a:rPr>
              <a:t>from</a:t>
            </a:r>
            <a:r>
              <a:rPr lang="de-DE" sz="1900" b="0" i="0" u="none" strike="noStrike" dirty="0">
                <a:solidFill>
                  <a:schemeClr val="bg1"/>
                </a:solidFill>
                <a:effectLst/>
              </a:rPr>
              <a:t> </a:t>
            </a:r>
            <a:r>
              <a:rPr lang="de-DE" sz="1900" b="0" i="0" u="none" strike="noStrike" dirty="0" err="1">
                <a:solidFill>
                  <a:schemeClr val="bg1"/>
                </a:solidFill>
                <a:effectLst/>
              </a:rPr>
              <a:t>January</a:t>
            </a:r>
            <a:r>
              <a:rPr lang="de-DE" sz="1900" b="0" i="0" u="none" strike="noStrike" dirty="0">
                <a:solidFill>
                  <a:schemeClr val="bg1"/>
                </a:solidFill>
                <a:effectLst/>
              </a:rPr>
              <a:t> 1, 2010, </a:t>
            </a:r>
            <a:r>
              <a:rPr lang="de-DE" sz="1900" b="0" i="0" u="none" strike="noStrike" dirty="0" err="1">
                <a:solidFill>
                  <a:schemeClr val="bg1"/>
                </a:solidFill>
                <a:effectLst/>
              </a:rPr>
              <a:t>to</a:t>
            </a:r>
            <a:r>
              <a:rPr lang="de-DE" sz="1900" b="0" i="0" u="none" strike="noStrike" dirty="0">
                <a:solidFill>
                  <a:schemeClr val="bg1"/>
                </a:solidFill>
                <a:effectLst/>
              </a:rPr>
              <a:t> </a:t>
            </a:r>
            <a:r>
              <a:rPr lang="de-DE" sz="1900" b="0" i="0" u="none" strike="noStrike" dirty="0" err="1">
                <a:solidFill>
                  <a:schemeClr val="bg1"/>
                </a:solidFill>
                <a:effectLst/>
              </a:rPr>
              <a:t>December</a:t>
            </a:r>
            <a:r>
              <a:rPr lang="de-DE" sz="1900" b="0" i="0" u="none" strike="noStrike" dirty="0">
                <a:solidFill>
                  <a:schemeClr val="bg1"/>
                </a:solidFill>
                <a:effectLst/>
              </a:rPr>
              <a:t> 31, 2017. </a:t>
            </a:r>
            <a:r>
              <a:rPr lang="de-DE" sz="1900" b="0" i="0" u="none" strike="noStrike" dirty="0" err="1">
                <a:solidFill>
                  <a:schemeClr val="bg1"/>
                </a:solidFill>
                <a:effectLst/>
              </a:rPr>
              <a:t>Participants</a:t>
            </a:r>
            <a:r>
              <a:rPr lang="de-DE" sz="1900" b="0" i="0" u="none" strike="noStrike" dirty="0">
                <a:solidFill>
                  <a:schemeClr val="bg1"/>
                </a:solidFill>
                <a:effectLst/>
              </a:rPr>
              <a:t> </a:t>
            </a:r>
            <a:r>
              <a:rPr lang="de-DE" sz="1900" b="0" i="0" u="none" strike="noStrike" dirty="0" err="1">
                <a:solidFill>
                  <a:schemeClr val="bg1"/>
                </a:solidFill>
                <a:effectLst/>
              </a:rPr>
              <a:t>included</a:t>
            </a:r>
            <a:r>
              <a:rPr lang="de-DE" sz="1900" b="0" i="0" u="none" strike="noStrike" dirty="0">
                <a:solidFill>
                  <a:schemeClr val="bg1"/>
                </a:solidFill>
                <a:effectLst/>
              </a:rPr>
              <a:t> </a:t>
            </a:r>
            <a:r>
              <a:rPr lang="de-DE" sz="1900" b="0" i="0" u="none" strike="noStrike" dirty="0" err="1">
                <a:solidFill>
                  <a:schemeClr val="bg1"/>
                </a:solidFill>
                <a:effectLst/>
              </a:rPr>
              <a:t>adults</a:t>
            </a:r>
            <a:r>
              <a:rPr lang="de-DE" sz="1900" b="0" i="0" u="none" strike="noStrike" dirty="0">
                <a:solidFill>
                  <a:schemeClr val="bg1"/>
                </a:solidFill>
                <a:effectLst/>
              </a:rPr>
              <a:t> (</a:t>
            </a:r>
            <a:r>
              <a:rPr lang="de-DE" sz="1900" b="0" i="0" u="none" strike="noStrike" dirty="0" err="1">
                <a:solidFill>
                  <a:schemeClr val="bg1"/>
                </a:solidFill>
                <a:effectLst/>
              </a:rPr>
              <a:t>aged</a:t>
            </a:r>
            <a:r>
              <a:rPr lang="de-DE" sz="1900" b="0" i="0" u="none" strike="noStrike" dirty="0">
                <a:solidFill>
                  <a:schemeClr val="bg1"/>
                </a:solidFill>
                <a:effectLst/>
              </a:rPr>
              <a:t> ≥18 </a:t>
            </a:r>
            <a:r>
              <a:rPr lang="de-DE" sz="1900" b="0" i="0" u="none" strike="noStrike" dirty="0" err="1">
                <a:solidFill>
                  <a:schemeClr val="bg1"/>
                </a:solidFill>
                <a:effectLst/>
              </a:rPr>
              <a:t>years</a:t>
            </a:r>
            <a:r>
              <a:rPr lang="de-DE" sz="1900" b="0" i="0" u="none" strike="noStrike" dirty="0">
                <a:solidFill>
                  <a:schemeClr val="bg1"/>
                </a:solidFill>
                <a:effectLst/>
              </a:rPr>
              <a:t>) </a:t>
            </a:r>
            <a:r>
              <a:rPr lang="de-DE" sz="1900" b="0" i="0" u="none" strike="noStrike" dirty="0" err="1">
                <a:solidFill>
                  <a:schemeClr val="bg1"/>
                </a:solidFill>
                <a:effectLst/>
              </a:rPr>
              <a:t>with</a:t>
            </a:r>
            <a:r>
              <a:rPr lang="de-DE" sz="1900" b="0" i="0" u="none" strike="noStrike" dirty="0">
                <a:solidFill>
                  <a:schemeClr val="bg1"/>
                </a:solidFill>
                <a:effectLst/>
              </a:rPr>
              <a:t> </a:t>
            </a:r>
            <a:r>
              <a:rPr lang="de-DE" sz="1900" b="0" i="0" u="none" strike="noStrike" dirty="0" err="1">
                <a:solidFill>
                  <a:schemeClr val="bg1"/>
                </a:solidFill>
                <a:effectLst/>
              </a:rPr>
              <a:t>severe</a:t>
            </a:r>
            <a:r>
              <a:rPr lang="de-DE" sz="1900" b="0" i="0" u="none" strike="noStrike" dirty="0">
                <a:solidFill>
                  <a:schemeClr val="bg1"/>
                </a:solidFill>
                <a:effectLst/>
              </a:rPr>
              <a:t> </a:t>
            </a:r>
            <a:r>
              <a:rPr lang="de-DE" sz="1900" b="0" i="0" u="none" strike="noStrike" dirty="0" err="1">
                <a:solidFill>
                  <a:schemeClr val="bg1"/>
                </a:solidFill>
                <a:effectLst/>
              </a:rPr>
              <a:t>obesity</a:t>
            </a:r>
            <a:r>
              <a:rPr lang="de-DE" sz="1900" b="0" i="0" u="none" strike="noStrike" dirty="0">
                <a:solidFill>
                  <a:schemeClr val="bg1"/>
                </a:solidFill>
                <a:effectLst/>
              </a:rPr>
              <a:t> </a:t>
            </a:r>
            <a:r>
              <a:rPr lang="de-DE" sz="1900" b="0" i="0" u="none" strike="noStrike" dirty="0" err="1">
                <a:solidFill>
                  <a:schemeClr val="bg1"/>
                </a:solidFill>
                <a:effectLst/>
              </a:rPr>
              <a:t>who</a:t>
            </a:r>
            <a:r>
              <a:rPr lang="de-DE" sz="1900" b="0" i="0" u="none" strike="noStrike" dirty="0">
                <a:solidFill>
                  <a:schemeClr val="bg1"/>
                </a:solidFill>
                <a:effectLst/>
              </a:rPr>
              <a:t> </a:t>
            </a:r>
            <a:r>
              <a:rPr lang="de-DE" sz="1900" b="0" i="0" u="none" strike="noStrike" dirty="0" err="1">
                <a:solidFill>
                  <a:schemeClr val="bg1"/>
                </a:solidFill>
                <a:effectLst/>
              </a:rPr>
              <a:t>underwent</a:t>
            </a:r>
            <a:r>
              <a:rPr lang="de-DE" sz="1900" b="0" i="0" u="none" strike="noStrike" dirty="0">
                <a:solidFill>
                  <a:schemeClr val="bg1"/>
                </a:solidFill>
                <a:effectLst/>
              </a:rPr>
              <a:t> </a:t>
            </a:r>
            <a:r>
              <a:rPr lang="de-DE" sz="1900" b="0" i="0" u="none" strike="noStrike" dirty="0" err="1">
                <a:solidFill>
                  <a:schemeClr val="bg1"/>
                </a:solidFill>
                <a:effectLst/>
              </a:rPr>
              <a:t>bariatric</a:t>
            </a:r>
            <a:r>
              <a:rPr lang="de-DE" sz="1900" b="0" i="0" u="none" strike="noStrike" dirty="0">
                <a:solidFill>
                  <a:schemeClr val="bg1"/>
                </a:solidFill>
                <a:effectLst/>
              </a:rPr>
              <a:t> </a:t>
            </a:r>
            <a:r>
              <a:rPr lang="de-DE" sz="1900" b="0" i="0" u="none" strike="noStrike" dirty="0" err="1">
                <a:solidFill>
                  <a:schemeClr val="bg1"/>
                </a:solidFill>
                <a:effectLst/>
              </a:rPr>
              <a:t>surgery</a:t>
            </a:r>
            <a:r>
              <a:rPr lang="de-DE" sz="1900" b="0" i="0" u="none" strike="noStrike" dirty="0">
                <a:solidFill>
                  <a:schemeClr val="bg1"/>
                </a:solidFill>
                <a:effectLst/>
              </a:rPr>
              <a:t> (</a:t>
            </a:r>
            <a:r>
              <a:rPr lang="de-DE" sz="1900" b="0" i="0" u="none" strike="noStrike" dirty="0" err="1">
                <a:solidFill>
                  <a:schemeClr val="bg1"/>
                </a:solidFill>
                <a:effectLst/>
              </a:rPr>
              <a:t>surgical</a:t>
            </a:r>
            <a:r>
              <a:rPr lang="de-DE" sz="1900" b="0" i="0" u="none" strike="noStrike" dirty="0">
                <a:solidFill>
                  <a:schemeClr val="bg1"/>
                </a:solidFill>
                <a:effectLst/>
              </a:rPr>
              <a:t> </a:t>
            </a:r>
            <a:r>
              <a:rPr lang="de-DE" sz="1900" b="0" i="0" u="none" strike="noStrike" dirty="0" err="1">
                <a:solidFill>
                  <a:schemeClr val="bg1"/>
                </a:solidFill>
                <a:effectLst/>
              </a:rPr>
              <a:t>group</a:t>
            </a:r>
            <a:r>
              <a:rPr lang="de-DE" sz="1900" b="0" i="0" u="none" strike="noStrike" dirty="0">
                <a:solidFill>
                  <a:schemeClr val="bg1"/>
                </a:solidFill>
                <a:effectLst/>
              </a:rPr>
              <a:t>) </a:t>
            </a:r>
            <a:r>
              <a:rPr lang="de-DE" sz="1900" b="0" i="0" u="none" strike="noStrike" dirty="0" err="1">
                <a:solidFill>
                  <a:schemeClr val="bg1"/>
                </a:solidFill>
                <a:effectLst/>
              </a:rPr>
              <a:t>or</a:t>
            </a:r>
            <a:r>
              <a:rPr lang="de-DE" sz="1900" b="0" i="0" u="none" strike="noStrike" dirty="0">
                <a:solidFill>
                  <a:schemeClr val="bg1"/>
                </a:solidFill>
                <a:effectLst/>
              </a:rPr>
              <a:t> </a:t>
            </a:r>
            <a:r>
              <a:rPr lang="de-DE" sz="1900" b="0" i="0" u="none" strike="noStrike" dirty="0" err="1">
                <a:solidFill>
                  <a:schemeClr val="bg1"/>
                </a:solidFill>
                <a:effectLst/>
              </a:rPr>
              <a:t>who</a:t>
            </a:r>
            <a:r>
              <a:rPr lang="de-DE" sz="1900" b="0" i="0" u="none" strike="noStrike" dirty="0">
                <a:solidFill>
                  <a:schemeClr val="bg1"/>
                </a:solidFill>
                <a:effectLst/>
              </a:rPr>
              <a:t> </a:t>
            </a:r>
            <a:r>
              <a:rPr lang="de-DE" sz="1900" b="0" i="0" u="none" strike="noStrike" dirty="0" err="1">
                <a:solidFill>
                  <a:schemeClr val="bg1"/>
                </a:solidFill>
                <a:effectLst/>
              </a:rPr>
              <a:t>did</a:t>
            </a:r>
            <a:r>
              <a:rPr lang="de-DE" sz="1900" b="0" i="0" u="none" strike="noStrike" dirty="0">
                <a:solidFill>
                  <a:schemeClr val="bg1"/>
                </a:solidFill>
                <a:effectLst/>
              </a:rPr>
              <a:t> not (</a:t>
            </a:r>
            <a:r>
              <a:rPr lang="de-DE" sz="1900" b="0" i="0" u="none" strike="noStrike" dirty="0" err="1">
                <a:solidFill>
                  <a:schemeClr val="bg1"/>
                </a:solidFill>
                <a:effectLst/>
              </a:rPr>
              <a:t>control</a:t>
            </a:r>
            <a:r>
              <a:rPr lang="de-DE" sz="1900" b="0" i="0" u="none" strike="noStrike" dirty="0">
                <a:solidFill>
                  <a:schemeClr val="bg1"/>
                </a:solidFill>
                <a:effectLst/>
              </a:rPr>
              <a:t> </a:t>
            </a:r>
            <a:r>
              <a:rPr lang="de-DE" sz="1900" b="0" i="0" u="none" strike="noStrike" dirty="0" err="1">
                <a:solidFill>
                  <a:schemeClr val="bg1"/>
                </a:solidFill>
                <a:effectLst/>
              </a:rPr>
              <a:t>group</a:t>
            </a:r>
            <a:r>
              <a:rPr lang="de-DE" sz="1900" b="0" i="0" u="none" strike="noStrike" dirty="0">
                <a:solidFill>
                  <a:schemeClr val="bg1"/>
                </a:solidFill>
                <a:effectLst/>
              </a:rPr>
              <a:t>). Baseline </a:t>
            </a:r>
            <a:r>
              <a:rPr lang="de-DE" sz="1900" b="0" i="0" u="none" strike="noStrike" dirty="0" err="1">
                <a:solidFill>
                  <a:schemeClr val="bg1"/>
                </a:solidFill>
                <a:effectLst/>
              </a:rPr>
              <a:t>characteristics</a:t>
            </a:r>
            <a:r>
              <a:rPr lang="de-DE" sz="1900" b="0" i="0" u="none" strike="noStrike" dirty="0">
                <a:solidFill>
                  <a:schemeClr val="bg1"/>
                </a:solidFill>
                <a:effectLst/>
              </a:rPr>
              <a:t> </a:t>
            </a:r>
            <a:r>
              <a:rPr lang="de-DE" sz="1900" b="0" i="0" u="none" strike="noStrike" dirty="0" err="1">
                <a:solidFill>
                  <a:schemeClr val="bg1"/>
                </a:solidFill>
                <a:effectLst/>
              </a:rPr>
              <a:t>were</a:t>
            </a:r>
            <a:r>
              <a:rPr lang="de-DE" sz="1900" b="0" i="0" u="none" strike="noStrike" dirty="0">
                <a:solidFill>
                  <a:schemeClr val="bg1"/>
                </a:solidFill>
                <a:effectLst/>
              </a:rPr>
              <a:t> </a:t>
            </a:r>
            <a:r>
              <a:rPr lang="de-DE" sz="1900" b="0" i="0" u="none" strike="noStrike" dirty="0" err="1">
                <a:solidFill>
                  <a:schemeClr val="bg1"/>
                </a:solidFill>
                <a:effectLst/>
              </a:rPr>
              <a:t>balanced</a:t>
            </a:r>
            <a:r>
              <a:rPr lang="de-DE" sz="1900" b="0" i="0" u="none" strike="noStrike" dirty="0">
                <a:solidFill>
                  <a:schemeClr val="bg1"/>
                </a:solidFill>
                <a:effectLst/>
              </a:rPr>
              <a:t> </a:t>
            </a:r>
            <a:r>
              <a:rPr lang="de-DE" sz="1900" b="0" i="0" u="none" strike="noStrike" dirty="0" err="1">
                <a:solidFill>
                  <a:schemeClr val="bg1"/>
                </a:solidFill>
                <a:effectLst/>
              </a:rPr>
              <a:t>between</a:t>
            </a:r>
            <a:r>
              <a:rPr lang="de-DE" sz="1900" b="0" i="0" u="none" strike="noStrike" dirty="0">
                <a:solidFill>
                  <a:schemeClr val="bg1"/>
                </a:solidFill>
                <a:effectLst/>
              </a:rPr>
              <a:t> </a:t>
            </a:r>
            <a:r>
              <a:rPr lang="de-DE" sz="1900" b="0" i="0" u="none" strike="noStrike" dirty="0" err="1">
                <a:solidFill>
                  <a:schemeClr val="bg1"/>
                </a:solidFill>
                <a:effectLst/>
              </a:rPr>
              <a:t>groups</a:t>
            </a:r>
            <a:r>
              <a:rPr lang="de-DE" sz="1900" b="0" i="0" u="none" strike="noStrike" dirty="0">
                <a:solidFill>
                  <a:schemeClr val="bg1"/>
                </a:solidFill>
                <a:effectLst/>
              </a:rPr>
              <a:t> </a:t>
            </a:r>
            <a:r>
              <a:rPr lang="de-DE" sz="1900" b="0" i="0" u="none" strike="noStrike" dirty="0" err="1">
                <a:solidFill>
                  <a:schemeClr val="bg1"/>
                </a:solidFill>
                <a:effectLst/>
              </a:rPr>
              <a:t>using</a:t>
            </a:r>
            <a:r>
              <a:rPr lang="de-DE" sz="1900" b="0" i="0" u="none" strike="noStrike" dirty="0">
                <a:solidFill>
                  <a:schemeClr val="bg1"/>
                </a:solidFill>
                <a:effectLst/>
              </a:rPr>
              <a:t> </a:t>
            </a:r>
            <a:r>
              <a:rPr lang="de-DE" sz="1900" b="0" i="0" u="none" strike="noStrike" dirty="0" err="1">
                <a:solidFill>
                  <a:schemeClr val="bg1"/>
                </a:solidFill>
                <a:effectLst/>
              </a:rPr>
              <a:t>nearest</a:t>
            </a:r>
            <a:r>
              <a:rPr lang="de-DE" sz="1900" b="0" i="0" u="none" strike="noStrike" dirty="0">
                <a:solidFill>
                  <a:schemeClr val="bg1"/>
                </a:solidFill>
                <a:effectLst/>
              </a:rPr>
              <a:t> </a:t>
            </a:r>
            <a:r>
              <a:rPr lang="de-DE" sz="1900" b="0" i="0" u="none" strike="noStrike" dirty="0" err="1">
                <a:solidFill>
                  <a:schemeClr val="bg1"/>
                </a:solidFill>
                <a:effectLst/>
              </a:rPr>
              <a:t>neighbor</a:t>
            </a:r>
            <a:r>
              <a:rPr lang="de-DE" sz="1900" b="0" i="0" u="none" strike="noStrike" dirty="0">
                <a:solidFill>
                  <a:schemeClr val="bg1"/>
                </a:solidFill>
                <a:effectLst/>
              </a:rPr>
              <a:t> </a:t>
            </a:r>
            <a:r>
              <a:rPr lang="de-DE" sz="1900" b="0" i="0" u="none" strike="noStrike" dirty="0" err="1">
                <a:solidFill>
                  <a:schemeClr val="bg1"/>
                </a:solidFill>
                <a:effectLst/>
              </a:rPr>
              <a:t>propensity</a:t>
            </a:r>
            <a:r>
              <a:rPr lang="de-DE" sz="1900" b="0" i="0" u="none" strike="noStrike" dirty="0">
                <a:solidFill>
                  <a:schemeClr val="bg1"/>
                </a:solidFill>
                <a:effectLst/>
              </a:rPr>
              <a:t> score </a:t>
            </a:r>
            <a:r>
              <a:rPr lang="de-DE" sz="1900" b="0" i="0" u="none" strike="noStrike" dirty="0" err="1">
                <a:solidFill>
                  <a:schemeClr val="bg1"/>
                </a:solidFill>
                <a:effectLst/>
              </a:rPr>
              <a:t>matching</a:t>
            </a:r>
            <a:r>
              <a:rPr lang="de-DE" sz="1900" b="0" i="0" u="none" strike="noStrike" dirty="0">
                <a:solidFill>
                  <a:schemeClr val="bg1"/>
                </a:solidFill>
                <a:effectLst/>
              </a:rPr>
              <a:t> </a:t>
            </a:r>
            <a:r>
              <a:rPr lang="de-DE" sz="1900" b="0" i="0" u="none" strike="noStrike" dirty="0" err="1">
                <a:solidFill>
                  <a:schemeClr val="bg1"/>
                </a:solidFill>
                <a:effectLst/>
              </a:rPr>
              <a:t>with</a:t>
            </a:r>
            <a:r>
              <a:rPr lang="de-DE" sz="1900" b="0" i="0" u="none" strike="noStrike" dirty="0">
                <a:solidFill>
                  <a:schemeClr val="bg1"/>
                </a:solidFill>
                <a:effectLst/>
              </a:rPr>
              <a:t> a 1:2 </a:t>
            </a:r>
            <a:r>
              <a:rPr lang="de-DE" sz="1900" b="0" i="0" u="none" strike="noStrike" dirty="0" err="1">
                <a:solidFill>
                  <a:schemeClr val="bg1"/>
                </a:solidFill>
                <a:effectLst/>
              </a:rPr>
              <a:t>ratio</a:t>
            </a:r>
            <a:r>
              <a:rPr lang="de-DE" sz="1900" b="0" i="0" u="none" strike="noStrike" dirty="0">
                <a:solidFill>
                  <a:schemeClr val="bg1"/>
                </a:solidFill>
                <a:effectLst/>
              </a:rPr>
              <a:t>. The </a:t>
            </a:r>
            <a:r>
              <a:rPr lang="de-DE" sz="1900" b="0" i="0" u="none" strike="noStrike" dirty="0" err="1">
                <a:solidFill>
                  <a:schemeClr val="bg1"/>
                </a:solidFill>
                <a:effectLst/>
              </a:rPr>
              <a:t>study</a:t>
            </a:r>
            <a:r>
              <a:rPr lang="de-DE" sz="1900" b="0" i="0" u="none" strike="noStrike" dirty="0">
                <a:solidFill>
                  <a:schemeClr val="bg1"/>
                </a:solidFill>
                <a:effectLst/>
              </a:rPr>
              <a:t> was </a:t>
            </a:r>
            <a:r>
              <a:rPr lang="de-DE" sz="1900" b="0" i="0" u="none" strike="noStrike" dirty="0" err="1">
                <a:solidFill>
                  <a:schemeClr val="bg1"/>
                </a:solidFill>
                <a:effectLst/>
              </a:rPr>
              <a:t>conducted</a:t>
            </a:r>
            <a:r>
              <a:rPr lang="de-DE" sz="1900" b="0" i="0" u="none" strike="noStrike" dirty="0">
                <a:solidFill>
                  <a:schemeClr val="bg1"/>
                </a:solidFill>
                <a:effectLst/>
              </a:rPr>
              <a:t> </a:t>
            </a:r>
            <a:r>
              <a:rPr lang="de-DE" sz="1900" b="0" i="0" u="none" strike="noStrike" dirty="0" err="1">
                <a:solidFill>
                  <a:schemeClr val="bg1"/>
                </a:solidFill>
                <a:effectLst/>
              </a:rPr>
              <a:t>from</a:t>
            </a:r>
            <a:r>
              <a:rPr lang="de-DE" sz="1900" b="0" i="0" u="none" strike="noStrike" dirty="0">
                <a:solidFill>
                  <a:schemeClr val="bg1"/>
                </a:solidFill>
                <a:effectLst/>
              </a:rPr>
              <a:t> March 1, 2020, </a:t>
            </a:r>
            <a:r>
              <a:rPr lang="de-DE" sz="1900" b="0" i="0" u="none" strike="noStrike" dirty="0" err="1">
                <a:solidFill>
                  <a:schemeClr val="bg1"/>
                </a:solidFill>
                <a:effectLst/>
              </a:rPr>
              <a:t>to</a:t>
            </a:r>
            <a:r>
              <a:rPr lang="de-DE" sz="1900" b="0" i="0" u="none" strike="noStrike" dirty="0">
                <a:solidFill>
                  <a:schemeClr val="bg1"/>
                </a:solidFill>
                <a:effectLst/>
              </a:rPr>
              <a:t> June 30, 2021.</a:t>
            </a:r>
            <a:endParaRPr lang="en-US" sz="1900" dirty="0">
              <a:solidFill>
                <a:schemeClr val="bg1"/>
              </a:solidFill>
            </a:endParaRPr>
          </a:p>
        </p:txBody>
      </p:sp>
      <p:sp>
        <p:nvSpPr>
          <p:cNvPr id="5" name="Textfeld 4">
            <a:extLst>
              <a:ext uri="{FF2B5EF4-FFF2-40B4-BE49-F238E27FC236}">
                <a16:creationId xmlns:a16="http://schemas.microsoft.com/office/drawing/2014/main" id="{1385164F-AAA7-82BA-6A50-7FB3B527F0AB}"/>
              </a:ext>
            </a:extLst>
          </p:cNvPr>
          <p:cNvSpPr txBox="1"/>
          <p:nvPr/>
        </p:nvSpPr>
        <p:spPr>
          <a:xfrm>
            <a:off x="278780" y="3980983"/>
            <a:ext cx="7473071" cy="461665"/>
          </a:xfrm>
          <a:prstGeom prst="rect">
            <a:avLst/>
          </a:prstGeom>
          <a:noFill/>
        </p:spPr>
        <p:txBody>
          <a:bodyPr wrap="none" rtlCol="0">
            <a:spAutoFit/>
          </a:bodyPr>
          <a:lstStyle/>
          <a:p>
            <a:r>
              <a:rPr lang="de-DE" sz="1200" b="0" i="0" u="none" strike="noStrike" dirty="0" err="1">
                <a:solidFill>
                  <a:srgbClr val="212121"/>
                </a:solidFill>
                <a:effectLst/>
              </a:rPr>
              <a:t>Lazzati</a:t>
            </a:r>
            <a:r>
              <a:rPr lang="de-DE" sz="1200" b="0" i="0" u="none" strike="noStrike" dirty="0">
                <a:solidFill>
                  <a:srgbClr val="212121"/>
                </a:solidFill>
                <a:effectLst/>
              </a:rPr>
              <a:t> A, </a:t>
            </a:r>
            <a:r>
              <a:rPr lang="de-DE" sz="1200" b="0" i="0" u="none" strike="noStrike" dirty="0" err="1">
                <a:solidFill>
                  <a:srgbClr val="212121"/>
                </a:solidFill>
                <a:effectLst/>
              </a:rPr>
              <a:t>Poghosyan</a:t>
            </a:r>
            <a:r>
              <a:rPr lang="de-DE" sz="1200" b="0" i="0" u="none" strike="noStrike" dirty="0">
                <a:solidFill>
                  <a:srgbClr val="212121"/>
                </a:solidFill>
                <a:effectLst/>
              </a:rPr>
              <a:t> T, </a:t>
            </a:r>
            <a:r>
              <a:rPr lang="de-DE" sz="1200" b="0" i="0" u="none" strike="noStrike" dirty="0" err="1">
                <a:solidFill>
                  <a:srgbClr val="212121"/>
                </a:solidFill>
                <a:effectLst/>
              </a:rPr>
              <a:t>Touati</a:t>
            </a:r>
            <a:r>
              <a:rPr lang="de-DE" sz="1200" b="0" i="0" u="none" strike="noStrike" dirty="0">
                <a:solidFill>
                  <a:srgbClr val="212121"/>
                </a:solidFill>
                <a:effectLst/>
              </a:rPr>
              <a:t> M, Collet D, </a:t>
            </a:r>
            <a:r>
              <a:rPr lang="de-DE" sz="1200" b="0" i="0" u="none" strike="noStrike" dirty="0" err="1">
                <a:solidFill>
                  <a:srgbClr val="212121"/>
                </a:solidFill>
                <a:effectLst/>
              </a:rPr>
              <a:t>Gronnier</a:t>
            </a:r>
            <a:r>
              <a:rPr lang="de-DE" sz="1200" b="0" i="0" u="none" strike="noStrike" dirty="0">
                <a:solidFill>
                  <a:srgbClr val="212121"/>
                </a:solidFill>
                <a:effectLst/>
              </a:rPr>
              <a:t> C. Risk </a:t>
            </a:r>
            <a:r>
              <a:rPr lang="de-DE" sz="1200" b="0" i="0" u="none" strike="noStrike" dirty="0" err="1">
                <a:solidFill>
                  <a:srgbClr val="212121"/>
                </a:solidFill>
                <a:effectLst/>
              </a:rPr>
              <a:t>of</a:t>
            </a:r>
            <a:r>
              <a:rPr lang="de-DE" sz="1200" b="0" i="0" u="none" strike="noStrike" dirty="0">
                <a:solidFill>
                  <a:srgbClr val="212121"/>
                </a:solidFill>
                <a:effectLst/>
              </a:rPr>
              <a:t> </a:t>
            </a:r>
            <a:r>
              <a:rPr lang="de-DE" sz="1200" b="0" i="0" u="none" strike="noStrike" dirty="0" err="1">
                <a:solidFill>
                  <a:srgbClr val="212121"/>
                </a:solidFill>
                <a:effectLst/>
              </a:rPr>
              <a:t>Esophageal</a:t>
            </a:r>
            <a:r>
              <a:rPr lang="de-DE" sz="1200" b="0" i="0" u="none" strike="noStrike" dirty="0">
                <a:solidFill>
                  <a:srgbClr val="212121"/>
                </a:solidFill>
                <a:effectLst/>
              </a:rPr>
              <a:t> and </a:t>
            </a:r>
            <a:r>
              <a:rPr lang="de-DE" sz="1200" b="0" i="0" u="none" strike="noStrike" dirty="0" err="1">
                <a:solidFill>
                  <a:srgbClr val="212121"/>
                </a:solidFill>
                <a:effectLst/>
              </a:rPr>
              <a:t>Gastric</a:t>
            </a:r>
            <a:r>
              <a:rPr lang="de-DE" sz="1200" b="0" i="0" u="none" strike="noStrike" dirty="0">
                <a:solidFill>
                  <a:srgbClr val="212121"/>
                </a:solidFill>
                <a:effectLst/>
              </a:rPr>
              <a:t> Cancer After Bariatric </a:t>
            </a:r>
            <a:r>
              <a:rPr lang="de-DE" sz="1200" b="0" i="0" u="none" strike="noStrike" dirty="0" err="1">
                <a:solidFill>
                  <a:srgbClr val="212121"/>
                </a:solidFill>
                <a:effectLst/>
              </a:rPr>
              <a:t>Surgery</a:t>
            </a:r>
            <a:r>
              <a:rPr lang="de-DE" sz="1200" b="0" i="0" u="none" strike="noStrike" dirty="0">
                <a:solidFill>
                  <a:srgbClr val="212121"/>
                </a:solidFill>
                <a:effectLst/>
              </a:rPr>
              <a:t>. </a:t>
            </a:r>
          </a:p>
          <a:p>
            <a:r>
              <a:rPr lang="de-DE" sz="1200" b="1" i="0" u="none" strike="noStrike" dirty="0">
                <a:solidFill>
                  <a:srgbClr val="212121"/>
                </a:solidFill>
                <a:effectLst/>
              </a:rPr>
              <a:t>JAMA </a:t>
            </a:r>
            <a:r>
              <a:rPr lang="de-DE" sz="1200" b="1" i="0" u="none" strike="noStrike" dirty="0" err="1">
                <a:solidFill>
                  <a:srgbClr val="212121"/>
                </a:solidFill>
                <a:effectLst/>
              </a:rPr>
              <a:t>Surg</a:t>
            </a:r>
            <a:r>
              <a:rPr lang="de-DE" sz="1200" b="1" i="0" u="none" strike="noStrike" dirty="0">
                <a:solidFill>
                  <a:srgbClr val="212121"/>
                </a:solidFill>
                <a:effectLst/>
              </a:rPr>
              <a:t>. 2023</a:t>
            </a:r>
            <a:r>
              <a:rPr lang="de-DE" sz="1200" b="0" i="0" u="none" strike="noStrike" dirty="0">
                <a:solidFill>
                  <a:srgbClr val="212121"/>
                </a:solidFill>
                <a:effectLst/>
              </a:rPr>
              <a:t> Mar 1;158(3):264-271. </a:t>
            </a:r>
            <a:r>
              <a:rPr lang="de-DE" sz="1200" b="0" i="0" u="none" strike="noStrike" dirty="0" err="1">
                <a:solidFill>
                  <a:srgbClr val="212121"/>
                </a:solidFill>
                <a:effectLst/>
              </a:rPr>
              <a:t>doi</a:t>
            </a:r>
            <a:r>
              <a:rPr lang="de-DE" sz="1200" b="0" i="0" u="none" strike="noStrike" dirty="0">
                <a:solidFill>
                  <a:srgbClr val="212121"/>
                </a:solidFill>
                <a:effectLst/>
              </a:rPr>
              <a:t>: 10.1001/jamasurg.2022.6998. PMID: 36630108; PMCID: PMC9857712.</a:t>
            </a:r>
            <a:r>
              <a:rPr lang="de-DE" sz="1200" b="0" i="0" u="none" strike="noStrike" dirty="0">
                <a:solidFill>
                  <a:srgbClr val="212121"/>
                </a:solidFill>
                <a:effectLst/>
                <a:cs typeface="Arial" panose="020B0604020202020204" pitchFamily="34" charset="0"/>
              </a:rPr>
              <a:t>.</a:t>
            </a:r>
            <a:endParaRPr lang="de-DE" sz="1200" dirty="0">
              <a:cs typeface="Arial" panose="020B0604020202020204" pitchFamily="34" charset="0"/>
            </a:endParaRPr>
          </a:p>
        </p:txBody>
      </p:sp>
      <p:pic>
        <p:nvPicPr>
          <p:cNvPr id="6" name="Grafik 5">
            <a:extLst>
              <a:ext uri="{FF2B5EF4-FFF2-40B4-BE49-F238E27FC236}">
                <a16:creationId xmlns:a16="http://schemas.microsoft.com/office/drawing/2014/main" id="{419BDE0E-A2E2-7920-17C0-B354CE6BB192}"/>
              </a:ext>
            </a:extLst>
          </p:cNvPr>
          <p:cNvPicPr>
            <a:picLocks noChangeAspect="1"/>
          </p:cNvPicPr>
          <p:nvPr/>
        </p:nvPicPr>
        <p:blipFill>
          <a:blip r:embed="rId3"/>
          <a:stretch>
            <a:fillRect/>
          </a:stretch>
        </p:blipFill>
        <p:spPr>
          <a:xfrm>
            <a:off x="6096000" y="160350"/>
            <a:ext cx="5796727" cy="3905921"/>
          </a:xfrm>
          <a:prstGeom prst="rect">
            <a:avLst/>
          </a:prstGeom>
        </p:spPr>
      </p:pic>
      <p:pic>
        <p:nvPicPr>
          <p:cNvPr id="7" name="Grafik 6">
            <a:extLst>
              <a:ext uri="{FF2B5EF4-FFF2-40B4-BE49-F238E27FC236}">
                <a16:creationId xmlns:a16="http://schemas.microsoft.com/office/drawing/2014/main" id="{37FF5757-883B-8FEB-56CF-C328978A770B}"/>
              </a:ext>
            </a:extLst>
          </p:cNvPr>
          <p:cNvPicPr>
            <a:picLocks noChangeAspect="1"/>
          </p:cNvPicPr>
          <p:nvPr/>
        </p:nvPicPr>
        <p:blipFill>
          <a:blip r:embed="rId4"/>
          <a:stretch>
            <a:fillRect/>
          </a:stretch>
        </p:blipFill>
        <p:spPr>
          <a:xfrm>
            <a:off x="149892" y="287676"/>
            <a:ext cx="5796727" cy="3651271"/>
          </a:xfrm>
          <a:prstGeom prst="rect">
            <a:avLst/>
          </a:prstGeom>
        </p:spPr>
      </p:pic>
      <p:sp>
        <p:nvSpPr>
          <p:cNvPr id="8" name="Textfeld 7">
            <a:extLst>
              <a:ext uri="{FF2B5EF4-FFF2-40B4-BE49-F238E27FC236}">
                <a16:creationId xmlns:a16="http://schemas.microsoft.com/office/drawing/2014/main" id="{6B47A538-FAA6-1950-2CA6-0DC3AD5046EA}"/>
              </a:ext>
            </a:extLst>
          </p:cNvPr>
          <p:cNvSpPr txBox="1"/>
          <p:nvPr/>
        </p:nvSpPr>
        <p:spPr>
          <a:xfrm>
            <a:off x="3378486" y="1374646"/>
            <a:ext cx="6097712" cy="1477328"/>
          </a:xfrm>
          <a:prstGeom prst="rect">
            <a:avLst/>
          </a:prstGeom>
          <a:solidFill>
            <a:schemeClr val="bg1"/>
          </a:solidFill>
        </p:spPr>
        <p:txBody>
          <a:bodyPr wrap="square">
            <a:spAutoFit/>
          </a:bodyPr>
          <a:lstStyle/>
          <a:p>
            <a:r>
              <a:rPr lang="de-DE" b="0" i="0" u="none" strike="noStrike" dirty="0">
                <a:solidFill>
                  <a:srgbClr val="212121"/>
                </a:solidFill>
                <a:effectLst/>
              </a:rPr>
              <a:t>In </a:t>
            </a:r>
            <a:r>
              <a:rPr lang="de-DE" b="0" i="0" u="none" strike="noStrike" dirty="0" err="1">
                <a:solidFill>
                  <a:srgbClr val="212121"/>
                </a:solidFill>
                <a:effectLst/>
              </a:rPr>
              <a:t>this</a:t>
            </a:r>
            <a:r>
              <a:rPr lang="de-DE" b="0" i="0" u="none" strike="noStrike" dirty="0">
                <a:solidFill>
                  <a:srgbClr val="212121"/>
                </a:solidFill>
                <a:effectLst/>
              </a:rPr>
              <a:t> </a:t>
            </a:r>
            <a:r>
              <a:rPr lang="de-DE" b="0" i="0" u="none" strike="noStrike" dirty="0" err="1">
                <a:solidFill>
                  <a:srgbClr val="212121"/>
                </a:solidFill>
                <a:effectLst/>
              </a:rPr>
              <a:t>cohort</a:t>
            </a:r>
            <a:r>
              <a:rPr lang="de-DE" b="0" i="0" u="none" strike="noStrike" dirty="0">
                <a:solidFill>
                  <a:srgbClr val="212121"/>
                </a:solidFill>
                <a:effectLst/>
              </a:rPr>
              <a:t> </a:t>
            </a:r>
            <a:r>
              <a:rPr lang="de-DE" b="0" i="0" u="none" strike="noStrike" dirty="0" err="1">
                <a:solidFill>
                  <a:srgbClr val="212121"/>
                </a:solidFill>
                <a:effectLst/>
              </a:rPr>
              <a:t>study</a:t>
            </a:r>
            <a:r>
              <a:rPr lang="de-DE" b="0" i="0" u="none" strike="noStrike" dirty="0">
                <a:solidFill>
                  <a:srgbClr val="212121"/>
                </a:solidFill>
                <a:effectLst/>
              </a:rPr>
              <a:t> </a:t>
            </a:r>
            <a:r>
              <a:rPr lang="de-DE" b="0" i="0" u="none" strike="noStrike" dirty="0" err="1">
                <a:solidFill>
                  <a:srgbClr val="212121"/>
                </a:solidFill>
                <a:effectLst/>
              </a:rPr>
              <a:t>of</a:t>
            </a:r>
            <a:r>
              <a:rPr lang="de-DE" b="0" i="0" u="none" strike="noStrike" dirty="0">
                <a:solidFill>
                  <a:srgbClr val="212121"/>
                </a:solidFill>
                <a:effectLst/>
              </a:rPr>
              <a:t> 908 849 </a:t>
            </a:r>
            <a:r>
              <a:rPr lang="de-DE" b="0" i="0" u="none" strike="noStrike" dirty="0" err="1">
                <a:solidFill>
                  <a:srgbClr val="212121"/>
                </a:solidFill>
                <a:effectLst/>
              </a:rPr>
              <a:t>patients</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t>
            </a:r>
            <a:r>
              <a:rPr lang="de-DE" b="0" i="0" u="none" strike="noStrike" dirty="0" err="1">
                <a:solidFill>
                  <a:srgbClr val="212121"/>
                </a:solidFill>
                <a:effectLst/>
              </a:rPr>
              <a:t>severe</a:t>
            </a:r>
            <a:r>
              <a:rPr lang="de-DE" b="0" i="0" u="none" strike="noStrike" dirty="0">
                <a:solidFill>
                  <a:srgbClr val="212121"/>
                </a:solidFill>
                <a:effectLst/>
              </a:rPr>
              <a:t> </a:t>
            </a:r>
            <a:r>
              <a:rPr lang="de-DE" b="0" i="0" u="none" strike="noStrike" dirty="0" err="1">
                <a:solidFill>
                  <a:srgbClr val="212121"/>
                </a:solidFill>
                <a:effectLst/>
              </a:rPr>
              <a:t>obesity</a:t>
            </a:r>
            <a:r>
              <a:rPr lang="de-DE" b="0" i="0" u="none" strike="noStrike" dirty="0">
                <a:solidFill>
                  <a:srgbClr val="212121"/>
                </a:solidFill>
                <a:effectLst/>
              </a:rPr>
              <a:t>, </a:t>
            </a:r>
            <a:r>
              <a:rPr lang="de-DE" b="0" i="0" u="none" strike="noStrike" dirty="0" err="1">
                <a:solidFill>
                  <a:srgbClr val="212121"/>
                </a:solidFill>
                <a:effectLst/>
              </a:rPr>
              <a:t>bariatric</a:t>
            </a:r>
            <a:r>
              <a:rPr lang="de-DE" b="0" i="0" u="none" strike="noStrike" dirty="0">
                <a:solidFill>
                  <a:srgbClr val="212121"/>
                </a:solidFill>
                <a:effectLst/>
              </a:rPr>
              <a:t> </a:t>
            </a:r>
            <a:r>
              <a:rPr lang="de-DE" b="0" i="0" u="none" strike="noStrike" dirty="0" err="1">
                <a:solidFill>
                  <a:srgbClr val="212121"/>
                </a:solidFill>
                <a:effectLst/>
              </a:rPr>
              <a:t>surgery</a:t>
            </a:r>
            <a:r>
              <a:rPr lang="de-DE" b="0" i="0" u="none" strike="noStrike" dirty="0">
                <a:solidFill>
                  <a:srgbClr val="212121"/>
                </a:solidFill>
                <a:effectLst/>
              </a:rPr>
              <a:t> was </a:t>
            </a:r>
            <a:r>
              <a:rPr lang="de-DE" b="0" i="0" u="none" strike="noStrike" dirty="0" err="1">
                <a:solidFill>
                  <a:srgbClr val="212121"/>
                </a:solidFill>
                <a:effectLst/>
              </a:rPr>
              <a:t>associated</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 </a:t>
            </a:r>
            <a:r>
              <a:rPr lang="de-DE" b="0" i="0" u="none" strike="noStrike" dirty="0" err="1">
                <a:solidFill>
                  <a:srgbClr val="212121"/>
                </a:solidFill>
                <a:effectLst/>
              </a:rPr>
              <a:t>significant</a:t>
            </a:r>
            <a:r>
              <a:rPr lang="de-DE" b="0" i="0" u="none" strike="noStrike" dirty="0">
                <a:solidFill>
                  <a:srgbClr val="212121"/>
                </a:solidFill>
                <a:effectLst/>
              </a:rPr>
              <a:t> </a:t>
            </a:r>
            <a:r>
              <a:rPr lang="de-DE" b="0" i="0" u="none" strike="noStrike" dirty="0" err="1">
                <a:solidFill>
                  <a:srgbClr val="212121"/>
                </a:solidFill>
                <a:effectLst/>
              </a:rPr>
              <a:t>reduction</a:t>
            </a:r>
            <a:r>
              <a:rPr lang="de-DE" b="0" i="0" u="none" strike="noStrike" dirty="0">
                <a:solidFill>
                  <a:srgbClr val="212121"/>
                </a:solidFill>
                <a:effectLst/>
              </a:rPr>
              <a:t> </a:t>
            </a:r>
            <a:r>
              <a:rPr lang="de-DE" b="0" i="0" u="none" strike="noStrike" dirty="0" err="1">
                <a:solidFill>
                  <a:srgbClr val="212121"/>
                </a:solidFill>
                <a:effectLst/>
              </a:rPr>
              <a:t>of</a:t>
            </a:r>
            <a:r>
              <a:rPr lang="de-DE" b="0" i="0" u="none" strike="noStrike" dirty="0">
                <a:solidFill>
                  <a:srgbClr val="212121"/>
                </a:solidFill>
                <a:effectLst/>
              </a:rPr>
              <a:t> </a:t>
            </a:r>
            <a:r>
              <a:rPr lang="de-DE" b="0" i="0" u="none" strike="noStrike" dirty="0" err="1">
                <a:solidFill>
                  <a:srgbClr val="212121"/>
                </a:solidFill>
                <a:effectLst/>
              </a:rPr>
              <a:t>esophageal</a:t>
            </a:r>
            <a:r>
              <a:rPr lang="de-DE" b="0" i="0" u="none" strike="noStrike" dirty="0">
                <a:solidFill>
                  <a:srgbClr val="212121"/>
                </a:solidFill>
                <a:effectLst/>
              </a:rPr>
              <a:t> and </a:t>
            </a:r>
            <a:r>
              <a:rPr lang="de-DE" b="0" i="0" u="none" strike="noStrike" dirty="0" err="1">
                <a:solidFill>
                  <a:srgbClr val="212121"/>
                </a:solidFill>
                <a:effectLst/>
              </a:rPr>
              <a:t>gastric</a:t>
            </a:r>
            <a:r>
              <a:rPr lang="de-DE" b="0" i="0" u="none" strike="noStrike" dirty="0">
                <a:solidFill>
                  <a:srgbClr val="212121"/>
                </a:solidFill>
                <a:effectLst/>
              </a:rPr>
              <a:t> </a:t>
            </a:r>
            <a:r>
              <a:rPr lang="de-DE" b="0" i="0" u="none" strike="noStrike" dirty="0" err="1">
                <a:solidFill>
                  <a:srgbClr val="212121"/>
                </a:solidFill>
                <a:effectLst/>
              </a:rPr>
              <a:t>cancer</a:t>
            </a:r>
            <a:r>
              <a:rPr lang="de-DE" b="0" i="0" u="none" strike="noStrike" dirty="0">
                <a:solidFill>
                  <a:srgbClr val="212121"/>
                </a:solidFill>
                <a:effectLst/>
              </a:rPr>
              <a:t> </a:t>
            </a:r>
            <a:r>
              <a:rPr lang="de-DE" b="0" i="0" u="none" strike="noStrike" dirty="0" err="1">
                <a:solidFill>
                  <a:srgbClr val="212121"/>
                </a:solidFill>
                <a:effectLst/>
              </a:rPr>
              <a:t>incidence</a:t>
            </a:r>
            <a:r>
              <a:rPr lang="de-DE" b="0" i="0" u="none" strike="noStrike" dirty="0">
                <a:solidFill>
                  <a:srgbClr val="212121"/>
                </a:solidFill>
                <a:effectLst/>
              </a:rPr>
              <a:t> </a:t>
            </a:r>
            <a:r>
              <a:rPr lang="de-DE" b="0" i="0" u="none" strike="noStrike" dirty="0" err="1">
                <a:solidFill>
                  <a:srgbClr val="212121"/>
                </a:solidFill>
                <a:effectLst/>
              </a:rPr>
              <a:t>compared</a:t>
            </a:r>
            <a:r>
              <a:rPr lang="de-DE" b="0" i="0" u="none" strike="noStrike" dirty="0">
                <a:solidFill>
                  <a:srgbClr val="212121"/>
                </a:solidFill>
                <a:effectLst/>
              </a:rPr>
              <a:t> </a:t>
            </a:r>
            <a:r>
              <a:rPr lang="de-DE" b="0" i="0" u="none" strike="noStrike" dirty="0" err="1">
                <a:solidFill>
                  <a:srgbClr val="212121"/>
                </a:solidFill>
                <a:effectLst/>
              </a:rPr>
              <a:t>with</a:t>
            </a:r>
            <a:r>
              <a:rPr lang="de-DE" b="0" i="0" u="none" strike="noStrike" dirty="0">
                <a:solidFill>
                  <a:srgbClr val="212121"/>
                </a:solidFill>
                <a:effectLst/>
              </a:rPr>
              <a:t> </a:t>
            </a:r>
            <a:r>
              <a:rPr lang="de-DE" b="0" i="0" u="none" strike="noStrike" dirty="0" err="1">
                <a:solidFill>
                  <a:srgbClr val="212121"/>
                </a:solidFill>
                <a:effectLst/>
              </a:rPr>
              <a:t>patients</a:t>
            </a:r>
            <a:r>
              <a:rPr lang="de-DE" b="0" i="0" u="none" strike="noStrike" dirty="0">
                <a:solidFill>
                  <a:srgbClr val="212121"/>
                </a:solidFill>
                <a:effectLst/>
              </a:rPr>
              <a:t> </a:t>
            </a:r>
            <a:r>
              <a:rPr lang="de-DE" b="0" i="0" u="none" strike="noStrike" dirty="0" err="1">
                <a:solidFill>
                  <a:srgbClr val="212121"/>
                </a:solidFill>
                <a:effectLst/>
              </a:rPr>
              <a:t>who</a:t>
            </a:r>
            <a:r>
              <a:rPr lang="de-DE" b="0" i="0" u="none" strike="noStrike" dirty="0">
                <a:solidFill>
                  <a:srgbClr val="212121"/>
                </a:solidFill>
                <a:effectLst/>
              </a:rPr>
              <a:t> </a:t>
            </a:r>
            <a:r>
              <a:rPr lang="de-DE" b="0" i="0" u="none" strike="noStrike" dirty="0" err="1">
                <a:solidFill>
                  <a:srgbClr val="212121"/>
                </a:solidFill>
                <a:effectLst/>
              </a:rPr>
              <a:t>did</a:t>
            </a:r>
            <a:r>
              <a:rPr lang="de-DE" b="0" i="0" u="none" strike="noStrike" dirty="0">
                <a:solidFill>
                  <a:srgbClr val="212121"/>
                </a:solidFill>
                <a:effectLst/>
              </a:rPr>
              <a:t> not </a:t>
            </a:r>
            <a:r>
              <a:rPr lang="de-DE" b="0" i="0" u="none" strike="noStrike" dirty="0" err="1">
                <a:solidFill>
                  <a:srgbClr val="212121"/>
                </a:solidFill>
                <a:effectLst/>
              </a:rPr>
              <a:t>undergo</a:t>
            </a:r>
            <a:r>
              <a:rPr lang="de-DE" b="0" i="0" u="none" strike="noStrike" dirty="0">
                <a:solidFill>
                  <a:srgbClr val="212121"/>
                </a:solidFill>
                <a:effectLst/>
              </a:rPr>
              <a:t> </a:t>
            </a:r>
            <a:r>
              <a:rPr lang="de-DE" b="0" i="0" u="none" strike="noStrike" dirty="0" err="1">
                <a:solidFill>
                  <a:srgbClr val="212121"/>
                </a:solidFill>
                <a:effectLst/>
              </a:rPr>
              <a:t>bariatric</a:t>
            </a:r>
            <a:r>
              <a:rPr lang="de-DE" b="0" i="0" u="none" strike="noStrike" dirty="0">
                <a:solidFill>
                  <a:srgbClr val="212121"/>
                </a:solidFill>
                <a:effectLst/>
              </a:rPr>
              <a:t> </a:t>
            </a:r>
            <a:r>
              <a:rPr lang="de-DE" b="0" i="0" u="none" strike="noStrike" dirty="0" err="1">
                <a:solidFill>
                  <a:srgbClr val="212121"/>
                </a:solidFill>
                <a:effectLst/>
              </a:rPr>
              <a:t>surgery</a:t>
            </a:r>
            <a:r>
              <a:rPr lang="de-DE" b="0" i="0" u="none" strike="noStrike" dirty="0">
                <a:solidFill>
                  <a:srgbClr val="212121"/>
                </a:solidFill>
                <a:effectLst/>
              </a:rPr>
              <a:t> (6.9 </a:t>
            </a:r>
            <a:r>
              <a:rPr lang="de-DE" b="0" i="0" u="none" strike="noStrike" dirty="0" err="1">
                <a:solidFill>
                  <a:srgbClr val="212121"/>
                </a:solidFill>
                <a:effectLst/>
              </a:rPr>
              <a:t>vs</a:t>
            </a:r>
            <a:r>
              <a:rPr lang="de-DE" b="0" i="0" u="none" strike="noStrike" dirty="0">
                <a:solidFill>
                  <a:srgbClr val="212121"/>
                </a:solidFill>
                <a:effectLst/>
              </a:rPr>
              <a:t> 4.9 per 100 000 </a:t>
            </a:r>
            <a:r>
              <a:rPr lang="de-DE" b="0" i="0" u="none" strike="noStrike" dirty="0" err="1">
                <a:solidFill>
                  <a:srgbClr val="212121"/>
                </a:solidFill>
                <a:effectLst/>
              </a:rPr>
              <a:t>population</a:t>
            </a:r>
            <a:r>
              <a:rPr lang="de-DE" b="0" i="0" u="none" strike="noStrike" dirty="0">
                <a:solidFill>
                  <a:srgbClr val="212121"/>
                </a:solidFill>
                <a:effectLst/>
              </a:rPr>
              <a:t> per </a:t>
            </a:r>
            <a:r>
              <a:rPr lang="de-DE" b="0" i="0" u="none" strike="noStrike" dirty="0" err="1">
                <a:solidFill>
                  <a:srgbClr val="212121"/>
                </a:solidFill>
                <a:effectLst/>
              </a:rPr>
              <a:t>year</a:t>
            </a:r>
            <a:r>
              <a:rPr lang="de-DE" b="0" i="0" u="none" strike="noStrike" dirty="0">
                <a:solidFill>
                  <a:srgbClr val="212121"/>
                </a:solidFill>
                <a:effectLst/>
              </a:rPr>
              <a:t>).</a:t>
            </a:r>
            <a:endParaRPr lang="de-DE" dirty="0"/>
          </a:p>
        </p:txBody>
      </p:sp>
    </p:spTree>
    <p:extLst>
      <p:ext uri="{BB962C8B-B14F-4D97-AF65-F5344CB8AC3E}">
        <p14:creationId xmlns:p14="http://schemas.microsoft.com/office/powerpoint/2010/main" val="1253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76F67785-4EFA-A00F-0244-A320FFF75476}"/>
              </a:ext>
            </a:extLst>
          </p:cNvPr>
          <p:cNvSpPr>
            <a:spLocks noGrp="1"/>
          </p:cNvSpPr>
          <p:nvPr>
            <p:ph type="title"/>
          </p:nvPr>
        </p:nvSpPr>
        <p:spPr>
          <a:xfrm>
            <a:off x="1097280" y="286603"/>
            <a:ext cx="10058400" cy="1450757"/>
          </a:xfrm>
        </p:spPr>
        <p:txBody>
          <a:bodyPr anchor="b">
            <a:normAutofit/>
          </a:bodyPr>
          <a:lstStyle/>
          <a:p>
            <a:r>
              <a:rPr lang="en-US" dirty="0"/>
              <a:t>HOW?</a:t>
            </a:r>
          </a:p>
        </p:txBody>
      </p:sp>
      <p:sp>
        <p:nvSpPr>
          <p:cNvPr id="15" name="Text Placeholder 2">
            <a:extLst>
              <a:ext uri="{FF2B5EF4-FFF2-40B4-BE49-F238E27FC236}">
                <a16:creationId xmlns:a16="http://schemas.microsoft.com/office/drawing/2014/main" id="{93386783-76BC-2774-6A9E-83FD504C69F7}"/>
              </a:ext>
            </a:extLst>
          </p:cNvPr>
          <p:cNvSpPr>
            <a:spLocks noGrp="1"/>
          </p:cNvSpPr>
          <p:nvPr>
            <p:ph type="body" idx="1"/>
          </p:nvPr>
        </p:nvSpPr>
        <p:spPr>
          <a:xfrm>
            <a:off x="1097280" y="2057400"/>
            <a:ext cx="4639736" cy="736282"/>
          </a:xfrm>
        </p:spPr>
        <p:txBody>
          <a:bodyPr/>
          <a:lstStyle/>
          <a:p>
            <a:r>
              <a:rPr lang="en-US" dirty="0"/>
              <a:t>Metabolic IMPROVEMENTs</a:t>
            </a:r>
          </a:p>
        </p:txBody>
      </p:sp>
      <p:pic>
        <p:nvPicPr>
          <p:cNvPr id="8" name="Immagine 7">
            <a:extLst>
              <a:ext uri="{FF2B5EF4-FFF2-40B4-BE49-F238E27FC236}">
                <a16:creationId xmlns:a16="http://schemas.microsoft.com/office/drawing/2014/main" id="{CD89F22E-8339-3738-038C-6FE9B4A34067}"/>
              </a:ext>
            </a:extLst>
          </p:cNvPr>
          <p:cNvPicPr>
            <a:picLocks noChangeAspect="1"/>
          </p:cNvPicPr>
          <p:nvPr/>
        </p:nvPicPr>
        <p:blipFill rotWithShape="1">
          <a:blip r:embed="rId3"/>
          <a:srcRect l="1971" r="3" b="3"/>
          <a:stretch/>
        </p:blipFill>
        <p:spPr>
          <a:xfrm>
            <a:off x="1186731" y="2958274"/>
            <a:ext cx="4639736" cy="2910821"/>
          </a:xfrm>
          <a:prstGeom prst="rect">
            <a:avLst/>
          </a:prstGeom>
          <a:noFill/>
        </p:spPr>
      </p:pic>
      <p:sp>
        <p:nvSpPr>
          <p:cNvPr id="17" name="Text Placeholder 4">
            <a:extLst>
              <a:ext uri="{FF2B5EF4-FFF2-40B4-BE49-F238E27FC236}">
                <a16:creationId xmlns:a16="http://schemas.microsoft.com/office/drawing/2014/main" id="{8A2033DA-9020-5218-84C8-6C102028E25C}"/>
              </a:ext>
            </a:extLst>
          </p:cNvPr>
          <p:cNvSpPr>
            <a:spLocks noGrp="1"/>
          </p:cNvSpPr>
          <p:nvPr>
            <p:ph type="body" sz="quarter" idx="3"/>
          </p:nvPr>
        </p:nvSpPr>
        <p:spPr>
          <a:xfrm>
            <a:off x="6515944" y="2057400"/>
            <a:ext cx="4639736" cy="736282"/>
          </a:xfrm>
        </p:spPr>
        <p:txBody>
          <a:bodyPr/>
          <a:lstStyle/>
          <a:p>
            <a:r>
              <a:rPr lang="en-US" dirty="0"/>
              <a:t>Weight LOSS</a:t>
            </a:r>
          </a:p>
        </p:txBody>
      </p:sp>
      <p:pic>
        <p:nvPicPr>
          <p:cNvPr id="6" name="Segnaposto contenuto 5">
            <a:extLst>
              <a:ext uri="{FF2B5EF4-FFF2-40B4-BE49-F238E27FC236}">
                <a16:creationId xmlns:a16="http://schemas.microsoft.com/office/drawing/2014/main" id="{22523DFA-1510-F2D7-8B3C-F14886C6738F}"/>
              </a:ext>
            </a:extLst>
          </p:cNvPr>
          <p:cNvPicPr>
            <a:picLocks noGrp="1" noChangeAspect="1"/>
          </p:cNvPicPr>
          <p:nvPr>
            <p:ph sz="quarter" idx="4"/>
          </p:nvPr>
        </p:nvPicPr>
        <p:blipFill rotWithShape="1">
          <a:blip r:embed="rId4"/>
          <a:srcRect t="5412" r="-1" b="-1"/>
          <a:stretch/>
        </p:blipFill>
        <p:spPr>
          <a:xfrm>
            <a:off x="6605395" y="2958273"/>
            <a:ext cx="4639736" cy="2910821"/>
          </a:xfrm>
          <a:noFill/>
        </p:spPr>
      </p:pic>
    </p:spTree>
    <p:extLst>
      <p:ext uri="{BB962C8B-B14F-4D97-AF65-F5344CB8AC3E}">
        <p14:creationId xmlns:p14="http://schemas.microsoft.com/office/powerpoint/2010/main" val="1505345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0409A7-BCB2-B591-2C2F-DBDDACD7930E}"/>
              </a:ext>
            </a:extLst>
          </p:cNvPr>
          <p:cNvSpPr>
            <a:spLocks noGrp="1"/>
          </p:cNvSpPr>
          <p:nvPr>
            <p:ph type="title"/>
          </p:nvPr>
        </p:nvSpPr>
        <p:spPr>
          <a:xfrm>
            <a:off x="1097280" y="286603"/>
            <a:ext cx="10058400" cy="1450757"/>
          </a:xfrm>
        </p:spPr>
        <p:txBody>
          <a:bodyPr anchor="b">
            <a:normAutofit/>
          </a:bodyPr>
          <a:lstStyle/>
          <a:p>
            <a:r>
              <a:rPr lang="it-IT" b="1" i="0" err="1">
                <a:effectLst/>
                <a:highlight>
                  <a:srgbClr val="FFFFFF"/>
                </a:highlight>
              </a:rPr>
              <a:t>Biological</a:t>
            </a:r>
            <a:r>
              <a:rPr lang="it-IT" b="1" i="0">
                <a:effectLst/>
                <a:highlight>
                  <a:srgbClr val="FFFFFF"/>
                </a:highlight>
              </a:rPr>
              <a:t> </a:t>
            </a:r>
            <a:r>
              <a:rPr lang="it-IT" b="1" i="0" err="1">
                <a:effectLst/>
                <a:highlight>
                  <a:srgbClr val="FFFFFF"/>
                </a:highlight>
              </a:rPr>
              <a:t>Mechanisms</a:t>
            </a:r>
            <a:r>
              <a:rPr lang="it-IT" b="1" i="0">
                <a:effectLst/>
                <a:highlight>
                  <a:srgbClr val="FFFFFF"/>
                </a:highlight>
              </a:rPr>
              <a:t> and Cancer after OAGB</a:t>
            </a:r>
            <a:endParaRPr lang="it-IT" dirty="0"/>
          </a:p>
        </p:txBody>
      </p:sp>
      <p:pic>
        <p:nvPicPr>
          <p:cNvPr id="5" name="Immagine 4">
            <a:extLst>
              <a:ext uri="{FF2B5EF4-FFF2-40B4-BE49-F238E27FC236}">
                <a16:creationId xmlns:a16="http://schemas.microsoft.com/office/drawing/2014/main" id="{B75DCFFD-05CE-1298-BFEC-8CFEEC171148}"/>
              </a:ext>
            </a:extLst>
          </p:cNvPr>
          <p:cNvPicPr>
            <a:picLocks noChangeAspect="1"/>
          </p:cNvPicPr>
          <p:nvPr/>
        </p:nvPicPr>
        <p:blipFill>
          <a:blip r:embed="rId2"/>
          <a:stretch>
            <a:fillRect/>
          </a:stretch>
        </p:blipFill>
        <p:spPr>
          <a:xfrm>
            <a:off x="216568" y="2028734"/>
            <a:ext cx="7343753" cy="3782033"/>
          </a:xfrm>
          <a:prstGeom prst="rect">
            <a:avLst/>
          </a:prstGeom>
          <a:noFill/>
        </p:spPr>
      </p:pic>
      <p:sp>
        <p:nvSpPr>
          <p:cNvPr id="3" name="Segnaposto contenuto 2">
            <a:extLst>
              <a:ext uri="{FF2B5EF4-FFF2-40B4-BE49-F238E27FC236}">
                <a16:creationId xmlns:a16="http://schemas.microsoft.com/office/drawing/2014/main" id="{154A9B4D-728F-284B-BDEC-B0CC702A73F8}"/>
              </a:ext>
            </a:extLst>
          </p:cNvPr>
          <p:cNvSpPr>
            <a:spLocks noGrp="1"/>
          </p:cNvSpPr>
          <p:nvPr>
            <p:ph sz="half" idx="2"/>
          </p:nvPr>
        </p:nvSpPr>
        <p:spPr>
          <a:xfrm>
            <a:off x="7772400" y="2209692"/>
            <a:ext cx="4093143" cy="3068828"/>
          </a:xfrm>
        </p:spPr>
        <p:txBody>
          <a:bodyPr>
            <a:normAutofit lnSpcReduction="10000"/>
          </a:bodyPr>
          <a:lstStyle/>
          <a:p>
            <a:r>
              <a:rPr lang="en-US" b="0" i="0" dirty="0">
                <a:effectLst/>
                <a:highlight>
                  <a:srgbClr val="FFFFFF"/>
                </a:highlight>
              </a:rPr>
              <a:t>Concerns exist regarding </a:t>
            </a:r>
            <a:r>
              <a:rPr lang="en-US" b="1" i="0" dirty="0">
                <a:effectLst/>
                <a:highlight>
                  <a:srgbClr val="FFFFFF"/>
                </a:highlight>
              </a:rPr>
              <a:t>bile reflux (BR) gastritis</a:t>
            </a:r>
            <a:r>
              <a:rPr lang="en-US" b="0" i="0" dirty="0">
                <a:effectLst/>
                <a:highlight>
                  <a:srgbClr val="FFFFFF"/>
                </a:highlight>
              </a:rPr>
              <a:t> after OAGB, potentially increasing the risk of malignancy, particularly esophageal carcinoma.</a:t>
            </a:r>
          </a:p>
          <a:p>
            <a:r>
              <a:rPr lang="en-US" b="0" i="0" dirty="0">
                <a:effectLst/>
                <a:highlight>
                  <a:srgbClr val="FFFFFF"/>
                </a:highlight>
              </a:rPr>
              <a:t>Early detection of </a:t>
            </a:r>
            <a:r>
              <a:rPr lang="en-US" b="1" i="0" dirty="0">
                <a:effectLst/>
                <a:highlight>
                  <a:srgbClr val="FFFFFF"/>
                </a:highlight>
              </a:rPr>
              <a:t>Barrett's esophagus or carcinoma</a:t>
            </a:r>
            <a:r>
              <a:rPr lang="en-US" b="0" i="0" dirty="0">
                <a:effectLst/>
                <a:highlight>
                  <a:srgbClr val="FFFFFF"/>
                </a:highlight>
              </a:rPr>
              <a:t> of the esophagus or stomach is crucial. </a:t>
            </a:r>
          </a:p>
          <a:p>
            <a:r>
              <a:rPr lang="en-US" b="1" dirty="0">
                <a:highlight>
                  <a:srgbClr val="FFFFFF"/>
                </a:highlight>
              </a:rPr>
              <a:t>Acid, alkaline reflux and hiatal hernia </a:t>
            </a:r>
            <a:r>
              <a:rPr lang="en-US" dirty="0">
                <a:highlight>
                  <a:srgbClr val="FFFFFF"/>
                </a:highlight>
              </a:rPr>
              <a:t>are risk factors</a:t>
            </a:r>
            <a:endParaRPr lang="it-IT" dirty="0"/>
          </a:p>
        </p:txBody>
      </p:sp>
      <p:sp>
        <p:nvSpPr>
          <p:cNvPr id="7" name="CasellaDiTesto 6">
            <a:extLst>
              <a:ext uri="{FF2B5EF4-FFF2-40B4-BE49-F238E27FC236}">
                <a16:creationId xmlns:a16="http://schemas.microsoft.com/office/drawing/2014/main" id="{327AFA04-785A-0C9D-D18F-4EA5DF84E3B4}"/>
              </a:ext>
            </a:extLst>
          </p:cNvPr>
          <p:cNvSpPr txBox="1"/>
          <p:nvPr/>
        </p:nvSpPr>
        <p:spPr>
          <a:xfrm>
            <a:off x="0" y="6032078"/>
            <a:ext cx="10142621" cy="861774"/>
          </a:xfrm>
          <a:prstGeom prst="rect">
            <a:avLst/>
          </a:prstGeom>
          <a:noFill/>
        </p:spPr>
        <p:txBody>
          <a:bodyPr wrap="square">
            <a:spAutoFit/>
          </a:bodyPr>
          <a:lstStyle/>
          <a:p>
            <a:r>
              <a:rPr lang="it-IT" sz="1000" b="0" i="0" dirty="0" err="1">
                <a:solidFill>
                  <a:srgbClr val="212121"/>
                </a:solidFill>
                <a:effectLst/>
                <a:highlight>
                  <a:srgbClr val="FFFFFF"/>
                </a:highlight>
                <a:latin typeface="BlinkMacSystemFont"/>
              </a:rPr>
              <a:t>Jaruvongvanich</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Veeravich</a:t>
            </a:r>
            <a:r>
              <a:rPr lang="it-IT" sz="1000" b="0" i="0" dirty="0">
                <a:solidFill>
                  <a:srgbClr val="212121"/>
                </a:solidFill>
                <a:effectLst/>
                <a:highlight>
                  <a:srgbClr val="FFFFFF"/>
                </a:highlight>
                <a:latin typeface="BlinkMacSystemFont"/>
              </a:rPr>
              <a:t> et al. “</a:t>
            </a:r>
            <a:r>
              <a:rPr lang="it-IT" sz="1000" b="0" i="0" dirty="0" err="1">
                <a:solidFill>
                  <a:srgbClr val="212121"/>
                </a:solidFill>
                <a:effectLst/>
                <a:highlight>
                  <a:srgbClr val="FFFFFF"/>
                </a:highlight>
                <a:latin typeface="BlinkMacSystemFont"/>
              </a:rPr>
              <a:t>Esophageal</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Pathophysiologic</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Changes</a:t>
            </a:r>
            <a:r>
              <a:rPr lang="it-IT" sz="1000" b="0" i="0" dirty="0">
                <a:solidFill>
                  <a:srgbClr val="212121"/>
                </a:solidFill>
                <a:effectLst/>
                <a:highlight>
                  <a:srgbClr val="FFFFFF"/>
                </a:highlight>
                <a:latin typeface="BlinkMacSystemFont"/>
              </a:rPr>
              <a:t> and Adenocarcinoma After </a:t>
            </a:r>
            <a:r>
              <a:rPr lang="it-IT" sz="1000" b="0" i="0" dirty="0" err="1">
                <a:solidFill>
                  <a:srgbClr val="212121"/>
                </a:solidFill>
                <a:effectLst/>
                <a:highlight>
                  <a:srgbClr val="FFFFFF"/>
                </a:highlight>
                <a:latin typeface="BlinkMacSystemFont"/>
              </a:rPr>
              <a:t>Bariatric</a:t>
            </a:r>
            <a:r>
              <a:rPr lang="it-IT" sz="1000" b="0" i="0" dirty="0">
                <a:solidFill>
                  <a:srgbClr val="212121"/>
                </a:solidFill>
                <a:effectLst/>
                <a:highlight>
                  <a:srgbClr val="FFFFFF"/>
                </a:highlight>
                <a:latin typeface="BlinkMacSystemFont"/>
              </a:rPr>
              <a:t> Surgery: A </a:t>
            </a:r>
            <a:r>
              <a:rPr lang="it-IT" sz="1000" b="0" i="0" dirty="0" err="1">
                <a:solidFill>
                  <a:srgbClr val="212121"/>
                </a:solidFill>
                <a:effectLst/>
                <a:highlight>
                  <a:srgbClr val="FFFFFF"/>
                </a:highlight>
                <a:latin typeface="BlinkMacSystemFont"/>
              </a:rPr>
              <a:t>Systematic</a:t>
            </a:r>
            <a:r>
              <a:rPr lang="it-IT" sz="1000" b="0" i="0" dirty="0">
                <a:solidFill>
                  <a:srgbClr val="212121"/>
                </a:solidFill>
                <a:effectLst/>
                <a:highlight>
                  <a:srgbClr val="FFFFFF"/>
                </a:highlight>
                <a:latin typeface="BlinkMacSystemFont"/>
              </a:rPr>
              <a:t> Review and Meta-Analysis.” </a:t>
            </a:r>
            <a:r>
              <a:rPr lang="it-IT" sz="1000" b="0" i="1" dirty="0">
                <a:solidFill>
                  <a:srgbClr val="212121"/>
                </a:solidFill>
                <a:effectLst/>
                <a:highlight>
                  <a:srgbClr val="FFFFFF"/>
                </a:highlight>
                <a:latin typeface="BlinkMacSystemFont"/>
              </a:rPr>
              <a:t>Clinical and </a:t>
            </a:r>
            <a:r>
              <a:rPr lang="it-IT" sz="1000" b="0" i="1" dirty="0" err="1">
                <a:solidFill>
                  <a:srgbClr val="212121"/>
                </a:solidFill>
                <a:effectLst/>
                <a:highlight>
                  <a:srgbClr val="FFFFFF"/>
                </a:highlight>
                <a:latin typeface="BlinkMacSystemFont"/>
              </a:rPr>
              <a:t>translational</a:t>
            </a:r>
            <a:r>
              <a:rPr lang="it-IT" sz="1000" b="0" i="1" dirty="0">
                <a:solidFill>
                  <a:srgbClr val="212121"/>
                </a:solidFill>
                <a:effectLst/>
                <a:highlight>
                  <a:srgbClr val="FFFFFF"/>
                </a:highlight>
                <a:latin typeface="BlinkMacSystemFont"/>
              </a:rPr>
              <a:t> </a:t>
            </a:r>
            <a:r>
              <a:rPr lang="it-IT" sz="1000" b="0" i="1" dirty="0" err="1">
                <a:solidFill>
                  <a:srgbClr val="212121"/>
                </a:solidFill>
                <a:effectLst/>
                <a:highlight>
                  <a:srgbClr val="FFFFFF"/>
                </a:highlight>
                <a:latin typeface="BlinkMacSystemFont"/>
              </a:rPr>
              <a:t>gastroenterology</a:t>
            </a:r>
            <a:r>
              <a:rPr lang="it-IT" sz="1000" b="0" i="0" dirty="0">
                <a:solidFill>
                  <a:srgbClr val="212121"/>
                </a:solidFill>
                <a:effectLst/>
                <a:highlight>
                  <a:srgbClr val="FFFFFF"/>
                </a:highlight>
                <a:latin typeface="BlinkMacSystemFont"/>
              </a:rPr>
              <a:t> vol. 11,8 (2020): e00225.</a:t>
            </a:r>
          </a:p>
          <a:p>
            <a:endParaRPr lang="it-IT" sz="1000" b="0" i="0" dirty="0">
              <a:solidFill>
                <a:srgbClr val="212121"/>
              </a:solidFill>
              <a:effectLst/>
              <a:highlight>
                <a:srgbClr val="FFFFFF"/>
              </a:highlight>
              <a:latin typeface="BlinkMacSystemFont"/>
            </a:endParaRPr>
          </a:p>
          <a:p>
            <a:r>
              <a:rPr lang="it-IT" sz="1000" b="0" i="0" dirty="0" err="1">
                <a:solidFill>
                  <a:srgbClr val="212121"/>
                </a:solidFill>
                <a:effectLst/>
                <a:highlight>
                  <a:srgbClr val="FFFFFF"/>
                </a:highlight>
                <a:latin typeface="BlinkMacSystemFont"/>
              </a:rPr>
              <a:t>Aggarwal</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Sandeep</a:t>
            </a:r>
            <a:r>
              <a:rPr lang="it-IT" sz="1000" b="0" i="0" dirty="0">
                <a:solidFill>
                  <a:srgbClr val="212121"/>
                </a:solidFill>
                <a:effectLst/>
                <a:highlight>
                  <a:srgbClr val="FFFFFF"/>
                </a:highlight>
                <a:latin typeface="BlinkMacSystemFont"/>
              </a:rPr>
              <a:t> et al. “Adenocarcinoma of </a:t>
            </a:r>
            <a:r>
              <a:rPr lang="it-IT" sz="1000" b="0" i="0" dirty="0" err="1">
                <a:solidFill>
                  <a:srgbClr val="212121"/>
                </a:solidFill>
                <a:effectLst/>
                <a:highlight>
                  <a:srgbClr val="FFFFFF"/>
                </a:highlight>
                <a:latin typeface="BlinkMacSystemFont"/>
              </a:rPr>
              <a:t>oesophagus</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involving</a:t>
            </a:r>
            <a:r>
              <a:rPr lang="it-IT" sz="1000" b="0" i="0" dirty="0">
                <a:solidFill>
                  <a:srgbClr val="212121"/>
                </a:solidFill>
                <a:effectLst/>
                <a:highlight>
                  <a:srgbClr val="FFFFFF"/>
                </a:highlight>
                <a:latin typeface="BlinkMacSystemFont"/>
              </a:rPr>
              <a:t> gastro-</a:t>
            </a:r>
            <a:r>
              <a:rPr lang="it-IT" sz="1000" b="0" i="0" dirty="0" err="1">
                <a:solidFill>
                  <a:srgbClr val="212121"/>
                </a:solidFill>
                <a:effectLst/>
                <a:highlight>
                  <a:srgbClr val="FFFFFF"/>
                </a:highlight>
                <a:latin typeface="BlinkMacSystemFont"/>
              </a:rPr>
              <a:t>oesophageal</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junction</a:t>
            </a:r>
            <a:r>
              <a:rPr lang="it-IT" sz="1000" b="0" i="0" dirty="0">
                <a:solidFill>
                  <a:srgbClr val="212121"/>
                </a:solidFill>
                <a:effectLst/>
                <a:highlight>
                  <a:srgbClr val="FFFFFF"/>
                </a:highlight>
                <a:latin typeface="BlinkMacSystemFont"/>
              </a:rPr>
              <a:t> following mini-</a:t>
            </a:r>
            <a:r>
              <a:rPr lang="it-IT" sz="1000" b="0" i="0" dirty="0" err="1">
                <a:solidFill>
                  <a:srgbClr val="212121"/>
                </a:solidFill>
                <a:effectLst/>
                <a:highlight>
                  <a:srgbClr val="FFFFFF"/>
                </a:highlight>
                <a:latin typeface="BlinkMacSystemFont"/>
              </a:rPr>
              <a:t>gastric</a:t>
            </a:r>
            <a:r>
              <a:rPr lang="it-IT" sz="1000" b="0" i="0" dirty="0">
                <a:solidFill>
                  <a:srgbClr val="212121"/>
                </a:solidFill>
                <a:effectLst/>
                <a:highlight>
                  <a:srgbClr val="FFFFFF"/>
                </a:highlight>
                <a:latin typeface="BlinkMacSystemFont"/>
              </a:rPr>
              <a:t> bypass/one </a:t>
            </a:r>
            <a:r>
              <a:rPr lang="it-IT" sz="1000" b="0" i="0" dirty="0" err="1">
                <a:solidFill>
                  <a:srgbClr val="212121"/>
                </a:solidFill>
                <a:effectLst/>
                <a:highlight>
                  <a:srgbClr val="FFFFFF"/>
                </a:highlight>
                <a:latin typeface="BlinkMacSystemFont"/>
              </a:rPr>
              <a:t>anastomosis</a:t>
            </a:r>
            <a:r>
              <a:rPr lang="it-IT" sz="1000" b="0" i="0" dirty="0">
                <a:solidFill>
                  <a:srgbClr val="212121"/>
                </a:solidFill>
                <a:effectLst/>
                <a:highlight>
                  <a:srgbClr val="FFFFFF"/>
                </a:highlight>
                <a:latin typeface="BlinkMacSystemFont"/>
              </a:rPr>
              <a:t> </a:t>
            </a:r>
            <a:r>
              <a:rPr lang="it-IT" sz="1000" b="0" i="0" dirty="0" err="1">
                <a:solidFill>
                  <a:srgbClr val="212121"/>
                </a:solidFill>
                <a:effectLst/>
                <a:highlight>
                  <a:srgbClr val="FFFFFF"/>
                </a:highlight>
                <a:latin typeface="BlinkMacSystemFont"/>
              </a:rPr>
              <a:t>gastric</a:t>
            </a:r>
            <a:r>
              <a:rPr lang="it-IT" sz="1000" b="0" i="0" dirty="0">
                <a:solidFill>
                  <a:srgbClr val="212121"/>
                </a:solidFill>
                <a:effectLst/>
                <a:highlight>
                  <a:srgbClr val="FFFFFF"/>
                </a:highlight>
                <a:latin typeface="BlinkMacSystemFont"/>
              </a:rPr>
              <a:t> bypass.” </a:t>
            </a:r>
            <a:r>
              <a:rPr lang="it-IT" sz="1000" b="0" i="1" dirty="0">
                <a:solidFill>
                  <a:srgbClr val="212121"/>
                </a:solidFill>
                <a:effectLst/>
                <a:highlight>
                  <a:srgbClr val="FFFFFF"/>
                </a:highlight>
                <a:latin typeface="BlinkMacSystemFont"/>
              </a:rPr>
              <a:t>Journal of minimal access surgery</a:t>
            </a:r>
            <a:r>
              <a:rPr lang="it-IT" sz="1000" b="0" i="0" dirty="0">
                <a:solidFill>
                  <a:srgbClr val="212121"/>
                </a:solidFill>
                <a:effectLst/>
                <a:highlight>
                  <a:srgbClr val="FFFFFF"/>
                </a:highlight>
                <a:latin typeface="BlinkMacSystemFont"/>
              </a:rPr>
              <a:t> vol. 16,2 (2020): 175-178. </a:t>
            </a:r>
            <a:endParaRPr lang="it-IT" sz="1000" dirty="0"/>
          </a:p>
        </p:txBody>
      </p:sp>
    </p:spTree>
    <p:extLst>
      <p:ext uri="{BB962C8B-B14F-4D97-AF65-F5344CB8AC3E}">
        <p14:creationId xmlns:p14="http://schemas.microsoft.com/office/powerpoint/2010/main" val="3299944870"/>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0</TotalTime>
  <Words>1331</Words>
  <Application>Microsoft Macintosh PowerPoint</Application>
  <PresentationFormat>Breitbild</PresentationFormat>
  <Paragraphs>115</Paragraphs>
  <Slides>21</Slides>
  <Notes>10</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21</vt:i4>
      </vt:variant>
    </vt:vector>
  </HeadingPairs>
  <TitlesOfParts>
    <vt:vector size="33" baseType="lpstr">
      <vt:lpstr>-apple-system</vt:lpstr>
      <vt:lpstr>Arial</vt:lpstr>
      <vt:lpstr>ArialMT</vt:lpstr>
      <vt:lpstr>BlinkMacSystemFont</vt:lpstr>
      <vt:lpstr>Calibri</vt:lpstr>
      <vt:lpstr>Calibri Light</vt:lpstr>
      <vt:lpstr>Cambria</vt:lpstr>
      <vt:lpstr>Courier New</vt:lpstr>
      <vt:lpstr>Open Sans</vt:lpstr>
      <vt:lpstr>Söhne</vt:lpstr>
      <vt:lpstr>Wingdings</vt:lpstr>
      <vt:lpstr>RetrospectVTI</vt:lpstr>
      <vt:lpstr>Rischio di Carcinoma Esofago-Gastrico  dopo OAGB</vt:lpstr>
      <vt:lpstr>PowerPoint-Präsentation</vt:lpstr>
      <vt:lpstr>PowerPoint-Präsentation</vt:lpstr>
      <vt:lpstr>Correlation between Cancer and Obesity</vt:lpstr>
      <vt:lpstr>PowerPoint-Präsentation</vt:lpstr>
      <vt:lpstr>Association of Bariatric Surgery With Cancer Risk and Mortality in Adults With Obesity</vt:lpstr>
      <vt:lpstr>Risk of Esophageal and Gastric Cancer After Bariatric Surgery</vt:lpstr>
      <vt:lpstr>HOW?</vt:lpstr>
      <vt:lpstr>Biological Mechanisms and Cancer after OAGB</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IFSO Risk Management and Prevention </vt:lpstr>
      <vt:lpstr>Recommendations:</vt:lpstr>
      <vt:lpstr>Conclusions</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Sonja Chiappetta</cp:lastModifiedBy>
  <cp:revision>25</cp:revision>
  <dcterms:created xsi:type="dcterms:W3CDTF">2022-02-27T17:36:31Z</dcterms:created>
  <dcterms:modified xsi:type="dcterms:W3CDTF">2024-05-17T17:32:52Z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